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9" r:id="rId3"/>
    <p:sldId id="260" r:id="rId4"/>
    <p:sldId id="267" r:id="rId5"/>
    <p:sldId id="265" r:id="rId6"/>
    <p:sldId id="262" r:id="rId7"/>
    <p:sldId id="263" r:id="rId8"/>
    <p:sldId id="266" r:id="rId9"/>
    <p:sldId id="276" r:id="rId10"/>
    <p:sldId id="269" r:id="rId11"/>
    <p:sldId id="270" r:id="rId12"/>
    <p:sldId id="272" r:id="rId13"/>
    <p:sldId id="273" r:id="rId14"/>
    <p:sldId id="277" r:id="rId15"/>
    <p:sldId id="278" r:id="rId16"/>
    <p:sldId id="279" r:id="rId17"/>
    <p:sldId id="27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9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AD6C5E3-EF0C-49B4-8218-8A82EFAB627E}" type="slidenum">
              <a:rPr lang="en-US" altLang="en-US"/>
              <a:pPr>
                <a:defRPr/>
              </a:pPr>
              <a:t>‹#›</a:t>
            </a:fld>
            <a:endParaRPr lang="en-US" altLang="en-US"/>
          </a:p>
        </p:txBody>
      </p:sp>
    </p:spTree>
    <p:extLst>
      <p:ext uri="{BB962C8B-B14F-4D97-AF65-F5344CB8AC3E}">
        <p14:creationId xmlns:p14="http://schemas.microsoft.com/office/powerpoint/2010/main" val="2668692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1829DA-27AB-4B80-87C3-486622E15CF8}" type="slidenum">
              <a:rPr lang="en-US" altLang="en-US"/>
              <a:pPr eaLnBrk="1" hangingPunct="1"/>
              <a:t>2</a:t>
            </a:fld>
            <a:endParaRPr lang="en-US" altLang="en-US"/>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xfrm>
            <a:off x="684213" y="4341813"/>
            <a:ext cx="5489575" cy="4116387"/>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582764-39CE-475A-BA90-A4B853239B21}" type="slidenum">
              <a:rPr lang="en-US" altLang="en-US"/>
              <a:pPr eaLnBrk="1" hangingPunct="1"/>
              <a:t>14</a:t>
            </a:fld>
            <a:endParaRPr lang="en-US" altLang="en-US"/>
          </a:p>
        </p:txBody>
      </p:sp>
      <p:sp>
        <p:nvSpPr>
          <p:cNvPr id="21507" name="Rectangle 1"/>
          <p:cNvSpPr txBox="1">
            <a:spLocks noChangeArrowheads="1" noTextEdit="1"/>
          </p:cNvSpPr>
          <p:nvPr>
            <p:ph type="sldImg"/>
          </p:nvPr>
        </p:nvSpPr>
        <p:spPr>
          <a:xfrm>
            <a:off x="1143000" y="693738"/>
            <a:ext cx="4572000" cy="3429000"/>
          </a:xfrm>
          <a:solidFill>
            <a:srgbClr val="FFFFFF"/>
          </a:solidFill>
          <a:ln/>
        </p:spPr>
      </p:sp>
      <p:sp>
        <p:nvSpPr>
          <p:cNvPr id="21508" name="Rectangle 2"/>
          <p:cNvSpPr txBox="1">
            <a:spLocks noChangeArrowheads="1"/>
          </p:cNvSpPr>
          <p:nvPr>
            <p:ph type="body" idx="1"/>
          </p:nvPr>
        </p:nvSpPr>
        <p:spPr>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5D501A1-F111-4C1E-935D-5B93F61E9794}" type="slidenum">
              <a:rPr lang="en-US" altLang="en-US"/>
              <a:pPr eaLnBrk="1" hangingPunct="1"/>
              <a:t>15</a:t>
            </a:fld>
            <a:endParaRPr lang="en-US" altLang="en-US"/>
          </a:p>
        </p:txBody>
      </p:sp>
      <p:sp>
        <p:nvSpPr>
          <p:cNvPr id="22531" name="Rectangle 1"/>
          <p:cNvSpPr txBox="1">
            <a:spLocks noChangeArrowheads="1" noTextEdit="1"/>
          </p:cNvSpPr>
          <p:nvPr>
            <p:ph type="sldImg"/>
          </p:nvPr>
        </p:nvSpPr>
        <p:spPr>
          <a:xfrm>
            <a:off x="1143000" y="693738"/>
            <a:ext cx="4572000" cy="3429000"/>
          </a:xfrm>
          <a:solidFill>
            <a:srgbClr val="FFFFFF"/>
          </a:solidFill>
          <a:ln/>
        </p:spPr>
      </p:sp>
      <p:sp>
        <p:nvSpPr>
          <p:cNvPr id="22532" name="Rectangle 2"/>
          <p:cNvSpPr txBox="1">
            <a:spLocks noChangeArrowheads="1"/>
          </p:cNvSpPr>
          <p:nvPr>
            <p:ph type="body" idx="1"/>
          </p:nvPr>
        </p:nvSpPr>
        <p:spPr>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FC1B65-DA16-4443-88AD-2453948940B0}" type="slidenum">
              <a:rPr lang="en-US" altLang="en-US"/>
              <a:pPr eaLnBrk="1" hangingPunct="1"/>
              <a:t>16</a:t>
            </a:fld>
            <a:endParaRPr lang="en-US" altLang="en-US"/>
          </a:p>
        </p:txBody>
      </p:sp>
      <p:sp>
        <p:nvSpPr>
          <p:cNvPr id="23555" name="Rectangle 1"/>
          <p:cNvSpPr txBox="1">
            <a:spLocks noChangeArrowheads="1" noTextEdit="1"/>
          </p:cNvSpPr>
          <p:nvPr>
            <p:ph type="sldImg"/>
          </p:nvPr>
        </p:nvSpPr>
        <p:spPr>
          <a:xfrm>
            <a:off x="1143000" y="693738"/>
            <a:ext cx="4572000" cy="3429000"/>
          </a:xfrm>
          <a:solidFill>
            <a:srgbClr val="FFFFFF"/>
          </a:solidFill>
          <a:ln/>
        </p:spPr>
      </p:sp>
      <p:sp>
        <p:nvSpPr>
          <p:cNvPr id="23556" name="Rectangle 2"/>
          <p:cNvSpPr txBox="1">
            <a:spLocks noChangeArrowheads="1"/>
          </p:cNvSpPr>
          <p:nvPr>
            <p:ph type="body" idx="1"/>
          </p:nvPr>
        </p:nvSpPr>
        <p:spPr>
          <a:xfrm>
            <a:off x="685800" y="4341813"/>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D95535-5874-4051-A290-133B6B8D6EB8}" type="slidenum">
              <a:rPr lang="en-US" altLang="en-US"/>
              <a:pPr>
                <a:defRPr/>
              </a:pPr>
              <a:t>‹#›</a:t>
            </a:fld>
            <a:endParaRPr lang="en-US" altLang="en-US"/>
          </a:p>
        </p:txBody>
      </p:sp>
    </p:spTree>
    <p:extLst>
      <p:ext uri="{BB962C8B-B14F-4D97-AF65-F5344CB8AC3E}">
        <p14:creationId xmlns:p14="http://schemas.microsoft.com/office/powerpoint/2010/main" val="183840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7BEBAAC-8089-4F65-BB27-50E223778387}" type="slidenum">
              <a:rPr lang="en-US" altLang="en-US"/>
              <a:pPr>
                <a:defRPr/>
              </a:pPr>
              <a:t>‹#›</a:t>
            </a:fld>
            <a:endParaRPr lang="en-US" altLang="en-US"/>
          </a:p>
        </p:txBody>
      </p:sp>
    </p:spTree>
    <p:extLst>
      <p:ext uri="{BB962C8B-B14F-4D97-AF65-F5344CB8AC3E}">
        <p14:creationId xmlns:p14="http://schemas.microsoft.com/office/powerpoint/2010/main" val="392136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D9BCA9-0D28-4CF0-AD3B-AB6D2DB0059D}" type="slidenum">
              <a:rPr lang="en-US" altLang="en-US"/>
              <a:pPr>
                <a:defRPr/>
              </a:pPr>
              <a:t>‹#›</a:t>
            </a:fld>
            <a:endParaRPr lang="en-US" altLang="en-US"/>
          </a:p>
        </p:txBody>
      </p:sp>
    </p:spTree>
    <p:extLst>
      <p:ext uri="{BB962C8B-B14F-4D97-AF65-F5344CB8AC3E}">
        <p14:creationId xmlns:p14="http://schemas.microsoft.com/office/powerpoint/2010/main" val="328476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D2B20E-E60B-4678-879B-170221354B1D}" type="slidenum">
              <a:rPr lang="en-US" altLang="en-US"/>
              <a:pPr>
                <a:defRPr/>
              </a:pPr>
              <a:t>‹#›</a:t>
            </a:fld>
            <a:endParaRPr lang="en-US" altLang="en-US"/>
          </a:p>
        </p:txBody>
      </p:sp>
    </p:spTree>
    <p:extLst>
      <p:ext uri="{BB962C8B-B14F-4D97-AF65-F5344CB8AC3E}">
        <p14:creationId xmlns:p14="http://schemas.microsoft.com/office/powerpoint/2010/main" val="21797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68C529-CD19-40CF-85B1-5DD3DDC92D23}" type="slidenum">
              <a:rPr lang="en-US" altLang="en-US"/>
              <a:pPr>
                <a:defRPr/>
              </a:pPr>
              <a:t>‹#›</a:t>
            </a:fld>
            <a:endParaRPr lang="en-US" altLang="en-US"/>
          </a:p>
        </p:txBody>
      </p:sp>
    </p:spTree>
    <p:extLst>
      <p:ext uri="{BB962C8B-B14F-4D97-AF65-F5344CB8AC3E}">
        <p14:creationId xmlns:p14="http://schemas.microsoft.com/office/powerpoint/2010/main" val="368033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37E689A-80EB-4D4B-9D75-5D0A7D536187}" type="slidenum">
              <a:rPr lang="en-US" altLang="en-US"/>
              <a:pPr>
                <a:defRPr/>
              </a:pPr>
              <a:t>‹#›</a:t>
            </a:fld>
            <a:endParaRPr lang="en-US" altLang="en-US"/>
          </a:p>
        </p:txBody>
      </p:sp>
    </p:spTree>
    <p:extLst>
      <p:ext uri="{BB962C8B-B14F-4D97-AF65-F5344CB8AC3E}">
        <p14:creationId xmlns:p14="http://schemas.microsoft.com/office/powerpoint/2010/main" val="10138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33D99E6-3CD6-40A0-9541-85F551922331}" type="slidenum">
              <a:rPr lang="en-US" altLang="en-US"/>
              <a:pPr>
                <a:defRPr/>
              </a:pPr>
              <a:t>‹#›</a:t>
            </a:fld>
            <a:endParaRPr lang="en-US" altLang="en-US"/>
          </a:p>
        </p:txBody>
      </p:sp>
    </p:spTree>
    <p:extLst>
      <p:ext uri="{BB962C8B-B14F-4D97-AF65-F5344CB8AC3E}">
        <p14:creationId xmlns:p14="http://schemas.microsoft.com/office/powerpoint/2010/main" val="278258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BA46BC6-B929-4A2B-A126-C9580D58E318}" type="slidenum">
              <a:rPr lang="en-US" altLang="en-US"/>
              <a:pPr>
                <a:defRPr/>
              </a:pPr>
              <a:t>‹#›</a:t>
            </a:fld>
            <a:endParaRPr lang="en-US" altLang="en-US"/>
          </a:p>
        </p:txBody>
      </p:sp>
    </p:spTree>
    <p:extLst>
      <p:ext uri="{BB962C8B-B14F-4D97-AF65-F5344CB8AC3E}">
        <p14:creationId xmlns:p14="http://schemas.microsoft.com/office/powerpoint/2010/main" val="16391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531C99B-4FED-4F47-9909-85F476588033}" type="slidenum">
              <a:rPr lang="en-US" altLang="en-US"/>
              <a:pPr>
                <a:defRPr/>
              </a:pPr>
              <a:t>‹#›</a:t>
            </a:fld>
            <a:endParaRPr lang="en-US" altLang="en-US"/>
          </a:p>
        </p:txBody>
      </p:sp>
    </p:spTree>
    <p:extLst>
      <p:ext uri="{BB962C8B-B14F-4D97-AF65-F5344CB8AC3E}">
        <p14:creationId xmlns:p14="http://schemas.microsoft.com/office/powerpoint/2010/main" val="17199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01AA18D-3F6C-4BCB-9581-D5CE283EE1F7}" type="slidenum">
              <a:rPr lang="en-US" altLang="en-US"/>
              <a:pPr>
                <a:defRPr/>
              </a:pPr>
              <a:t>‹#›</a:t>
            </a:fld>
            <a:endParaRPr lang="en-US" altLang="en-US"/>
          </a:p>
        </p:txBody>
      </p:sp>
    </p:spTree>
    <p:extLst>
      <p:ext uri="{BB962C8B-B14F-4D97-AF65-F5344CB8AC3E}">
        <p14:creationId xmlns:p14="http://schemas.microsoft.com/office/powerpoint/2010/main" val="61606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A39953-589A-4D3F-AEC9-6C0B738B0E16}" type="slidenum">
              <a:rPr lang="en-US" altLang="en-US"/>
              <a:pPr>
                <a:defRPr/>
              </a:pPr>
              <a:t>‹#›</a:t>
            </a:fld>
            <a:endParaRPr lang="en-US" altLang="en-US"/>
          </a:p>
        </p:txBody>
      </p:sp>
    </p:spTree>
    <p:extLst>
      <p:ext uri="{BB962C8B-B14F-4D97-AF65-F5344CB8AC3E}">
        <p14:creationId xmlns:p14="http://schemas.microsoft.com/office/powerpoint/2010/main" val="404234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CE0C53C-152C-410E-9253-40062ED8FD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p:txBody>
          <a:bodyPr/>
          <a:lstStyle/>
          <a:p>
            <a:pPr eaLnBrk="1" hangingPunct="1"/>
            <a:endParaRPr lang="en-US" altLang="en-US" smtClean="0"/>
          </a:p>
        </p:txBody>
      </p:sp>
      <p:pic>
        <p:nvPicPr>
          <p:cNvPr id="2051" name="Picture 4" descr="Er 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5"/>
          <p:cNvSpPr txBox="1">
            <a:spLocks noChangeArrowheads="1"/>
          </p:cNvSpPr>
          <p:nvPr/>
        </p:nvSpPr>
        <p:spPr bwMode="auto">
          <a:xfrm>
            <a:off x="2286000" y="59436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a:solidFill>
                  <a:schemeClr val="bg1"/>
                </a:solidFill>
              </a:rPr>
              <a:t>Matt Ruby &amp; Colin Diehl</a:t>
            </a:r>
          </a:p>
        </p:txBody>
      </p:sp>
      <p:sp>
        <p:nvSpPr>
          <p:cNvPr id="2053" name="Rectangle 2"/>
          <p:cNvSpPr>
            <a:spLocks noGrp="1" noChangeArrowheads="1"/>
          </p:cNvSpPr>
          <p:nvPr>
            <p:ph type="ctrTitle"/>
          </p:nvPr>
        </p:nvSpPr>
        <p:spPr>
          <a:xfrm>
            <a:off x="0" y="0"/>
            <a:ext cx="9144000" cy="2209800"/>
          </a:xfrm>
        </p:spPr>
        <p:txBody>
          <a:bodyPr/>
          <a:lstStyle/>
          <a:p>
            <a:pPr eaLnBrk="1" hangingPunct="1"/>
            <a:r>
              <a:rPr lang="en-US" altLang="en-US" sz="4000" smtClean="0">
                <a:solidFill>
                  <a:schemeClr val="bg1"/>
                </a:solidFill>
              </a:rPr>
              <a:t>High Power Double-Clad </a:t>
            </a:r>
            <a:br>
              <a:rPr lang="en-US" altLang="en-US" sz="4000" smtClean="0">
                <a:solidFill>
                  <a:schemeClr val="bg1"/>
                </a:solidFill>
              </a:rPr>
            </a:br>
            <a:r>
              <a:rPr lang="en-US" altLang="en-US" sz="4000" smtClean="0">
                <a:solidFill>
                  <a:schemeClr val="bg1"/>
                </a:solidFill>
              </a:rPr>
              <a:t>Fiber Laser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1143000"/>
          </a:xfrm>
        </p:spPr>
        <p:txBody>
          <a:bodyPr/>
          <a:lstStyle/>
          <a:p>
            <a:pPr eaLnBrk="1" hangingPunct="1"/>
            <a:r>
              <a:rPr lang="en-US" altLang="en-US" smtClean="0"/>
              <a:t>Output Power</a:t>
            </a:r>
          </a:p>
        </p:txBody>
      </p:sp>
      <p:pic>
        <p:nvPicPr>
          <p:cNvPr id="11267" name="Picture 3" descr="ga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7630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2895600" y="1143000"/>
            <a:ext cx="318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1.5 m EYDF     90/10 Coupler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New Laser Construction</a:t>
            </a: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143000"/>
          </a:xfrm>
        </p:spPr>
        <p:txBody>
          <a:bodyPr/>
          <a:lstStyle/>
          <a:p>
            <a:pPr eaLnBrk="1" hangingPunct="1"/>
            <a:r>
              <a:rPr lang="en-US" altLang="en-US" smtClean="0"/>
              <a:t>Output Power</a:t>
            </a:r>
          </a:p>
        </p:txBody>
      </p:sp>
      <p:sp>
        <p:nvSpPr>
          <p:cNvPr id="13315" name="Text Box 4"/>
          <p:cNvSpPr txBox="1">
            <a:spLocks noChangeArrowheads="1"/>
          </p:cNvSpPr>
          <p:nvPr/>
        </p:nvSpPr>
        <p:spPr bwMode="auto">
          <a:xfrm>
            <a:off x="2895600" y="1143000"/>
            <a:ext cx="299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3 m EYDF     90/10 Coupler</a:t>
            </a:r>
          </a:p>
        </p:txBody>
      </p:sp>
      <p:pic>
        <p:nvPicPr>
          <p:cNvPr id="13316" name="Picture 5" descr="2W Gain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7630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Laser Spectrum</a:t>
            </a: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05986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273050"/>
            <a:ext cx="8228013" cy="1146175"/>
          </a:xfrm>
        </p:spPr>
        <p:txBody>
          <a:bodyPr tIns="35268"/>
          <a:lstStyle/>
          <a:p>
            <a:pPr eaLnBrk="1" hangingPunct="1">
              <a:tabLst>
                <a:tab pos="0" algn="l"/>
                <a:tab pos="652463" algn="l"/>
                <a:tab pos="1309688" algn="l"/>
                <a:tab pos="1966913" algn="l"/>
                <a:tab pos="2622550" algn="l"/>
                <a:tab pos="3279775" algn="l"/>
                <a:tab pos="3938588" algn="l"/>
                <a:tab pos="4592638" algn="l"/>
                <a:tab pos="5249863" algn="l"/>
                <a:tab pos="5905500" algn="l"/>
                <a:tab pos="6562725" algn="l"/>
                <a:tab pos="7219950" algn="l"/>
                <a:tab pos="7878763" algn="l"/>
                <a:tab pos="8293100" algn="l"/>
                <a:tab pos="8709025" algn="l"/>
                <a:tab pos="9123363" algn="l"/>
                <a:tab pos="9537700" algn="l"/>
              </a:tabLst>
            </a:pPr>
            <a:r>
              <a:rPr lang="en-US" altLang="en-US" smtClean="0"/>
              <a:t>	Laser Self Pulsing</a:t>
            </a:r>
          </a:p>
        </p:txBody>
      </p:sp>
      <p:sp>
        <p:nvSpPr>
          <p:cNvPr id="15363" name="Rectangle 2"/>
          <p:cNvSpPr>
            <a:spLocks noGrp="1" noChangeArrowheads="1"/>
          </p:cNvSpPr>
          <p:nvPr>
            <p:ph type="body" idx="1"/>
          </p:nvPr>
        </p:nvSpPr>
        <p:spPr>
          <a:xfrm>
            <a:off x="457200" y="1604963"/>
            <a:ext cx="8228013" cy="4525962"/>
          </a:xfrm>
        </p:spPr>
        <p:txBody>
          <a:bodyPr/>
          <a:lstStyle/>
          <a:p>
            <a:pPr marL="387350" indent="-293688" eaLnBrk="1" hangingPunct="1">
              <a:buSzPct val="45000"/>
              <a:buFont typeface="Wingdings"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Pulsing condition</a:t>
            </a:r>
          </a:p>
          <a:p>
            <a:pPr marL="779463" lvl="1" indent="-290513" eaLnBrk="1" hangingPunct="1">
              <a:buSzPct val="75000"/>
              <a:buFont typeface="Symbol"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Low pump power </a:t>
            </a:r>
          </a:p>
          <a:p>
            <a:pPr marL="1171575" lvl="2" indent="-257175" eaLnBrk="1" hangingPunct="1">
              <a:buSzPct val="45000"/>
              <a:buFont typeface="Wingdings"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When the pump is not able to maintain a complete population inversion, then the gain medium acts like a saturable absorber.</a:t>
            </a:r>
          </a:p>
          <a:p>
            <a:pPr marL="779463" lvl="1" indent="-290513" eaLnBrk="1" hangingPunct="1">
              <a:buSzPct val="75000"/>
              <a:buFont typeface="Symbol"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Long cavity length </a:t>
            </a:r>
          </a:p>
          <a:p>
            <a:pPr marL="1171575" lvl="2" indent="-257175" eaLnBrk="1" hangingPunct="1">
              <a:buSzPct val="45000"/>
              <a:buFont typeface="Wingdings"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When the cavity length is long the light pulse will have more time till it is fed back into the gain medium, allowing the pump time to start saturating the gain medium again.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0"/>
            <a:ext cx="8228013" cy="1144588"/>
          </a:xfrm>
        </p:spPr>
        <p:txBody>
          <a:bodyPr tIns="35268"/>
          <a:lstStyle/>
          <a:p>
            <a:pPr eaLnBrk="1" hangingPunct="1">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altLang="en-US" smtClean="0"/>
              <a:t>Evidence of Self Pulsing</a:t>
            </a:r>
          </a:p>
        </p:txBody>
      </p:sp>
      <p:sp>
        <p:nvSpPr>
          <p:cNvPr id="16387" name="Rectangle 2"/>
          <p:cNvSpPr>
            <a:spLocks noGrp="1" noChangeArrowheads="1"/>
          </p:cNvSpPr>
          <p:nvPr>
            <p:ph type="body" idx="1"/>
          </p:nvPr>
        </p:nvSpPr>
        <p:spPr>
          <a:xfrm>
            <a:off x="457200" y="990600"/>
            <a:ext cx="8228013" cy="4525963"/>
          </a:xfrm>
        </p:spPr>
        <p:txBody>
          <a:bodyPr/>
          <a:lstStyle/>
          <a:p>
            <a:pPr marL="387350" indent="-293688" eaLnBrk="1" hangingPunct="1">
              <a:buSzPct val="45000"/>
              <a:buFont typeface="Wingdings"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Our laser has the right specs for self pulsing</a:t>
            </a:r>
          </a:p>
          <a:p>
            <a:pPr marL="779463" lvl="1" indent="-290513" eaLnBrk="1" hangingPunct="1">
              <a:buSzPct val="75000"/>
              <a:buFont typeface="Symbol"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Long erbium fiber ~ (3m)</a:t>
            </a:r>
          </a:p>
          <a:p>
            <a:pPr marL="779463" lvl="1" indent="-290513" eaLnBrk="1" hangingPunct="1">
              <a:buSzPct val="75000"/>
              <a:buFont typeface="Symbol"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Very long cavity ~ (12.5m)</a:t>
            </a:r>
          </a:p>
          <a:p>
            <a:pPr marL="387350" indent="-293688" eaLnBrk="1" hangingPunct="1">
              <a:buSzPct val="45000"/>
              <a:buFont typeface="Wingdings"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Output @ 1540nm and 975nm /w 500mW pump</a:t>
            </a:r>
          </a:p>
        </p:txBody>
      </p:sp>
      <p:pic>
        <p:nvPicPr>
          <p:cNvPr id="16388" name="Picture 2" descr="C:\Users\Admin\Downloads\IMG_20140320_115311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779838"/>
            <a:ext cx="5410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3050"/>
            <a:ext cx="8228013" cy="1146175"/>
          </a:xfrm>
        </p:spPr>
        <p:txBody>
          <a:bodyPr tIns="35268"/>
          <a:lstStyle/>
          <a:p>
            <a:pPr eaLnBrk="1" hangingPunct="1">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altLang="en-US" smtClean="0"/>
              <a:t>Conclusion</a:t>
            </a:r>
          </a:p>
        </p:txBody>
      </p:sp>
      <p:sp>
        <p:nvSpPr>
          <p:cNvPr id="17411" name="Rectangle 2"/>
          <p:cNvSpPr>
            <a:spLocks noGrp="1" noChangeArrowheads="1"/>
          </p:cNvSpPr>
          <p:nvPr>
            <p:ph type="body" idx="1"/>
          </p:nvPr>
        </p:nvSpPr>
        <p:spPr>
          <a:xfrm>
            <a:off x="457200" y="1604963"/>
            <a:ext cx="8228013" cy="5100637"/>
          </a:xfrm>
        </p:spPr>
        <p:txBody>
          <a:bodyPr/>
          <a:lstStyle/>
          <a:p>
            <a:pPr marL="387350" indent="-293688" eaLnBrk="1" hangingPunct="1">
              <a:buSzPct val="45000"/>
              <a:buFont typeface="Wingdings"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Self pulsing verified </a:t>
            </a:r>
          </a:p>
          <a:p>
            <a:pPr marL="779463" lvl="1" indent="-290513" eaLnBrk="1" hangingPunct="1">
              <a:buSzPct val="75000"/>
              <a:buFont typeface="Symbol"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z="2600" smtClean="0"/>
              <a:t>By correlating the pump and signal oscillations at different pump powers.</a:t>
            </a:r>
          </a:p>
          <a:p>
            <a:pPr marL="779463" lvl="1" indent="-290513" eaLnBrk="1" hangingPunct="1">
              <a:buSzPct val="75000"/>
              <a:buFont typeface="Symbol"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z="2600" smtClean="0"/>
              <a:t>Pulsing is suppressed after about 550mW pump </a:t>
            </a:r>
          </a:p>
          <a:p>
            <a:pPr marL="779463" lvl="1" indent="-290513" eaLnBrk="1" hangingPunct="1">
              <a:buSzPct val="75000"/>
              <a:buFont typeface="Symbol"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z="2600" smtClean="0"/>
              <a:t>Pulse frequency increases with pump power </a:t>
            </a:r>
          </a:p>
          <a:p>
            <a:pPr marL="387350" indent="-293688" eaLnBrk="1" hangingPunct="1">
              <a:buSzPct val="45000"/>
              <a:buFont typeface="Wingdings"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mtClean="0"/>
              <a:t>Conclusion</a:t>
            </a:r>
          </a:p>
          <a:p>
            <a:pPr marL="779463" lvl="1" indent="-290513" eaLnBrk="1" hangingPunct="1">
              <a:buSzPct val="75000"/>
              <a:buFont typeface="Symbol" charset="2"/>
              <a:buChar char=""/>
              <a:tabLst>
                <a:tab pos="387350" algn="l"/>
                <a:tab pos="490538" algn="l"/>
                <a:tab pos="904875" algn="l"/>
                <a:tab pos="1319213" algn="l"/>
                <a:tab pos="1735138" algn="l"/>
                <a:tab pos="2149475" algn="l"/>
                <a:tab pos="2563813" algn="l"/>
                <a:tab pos="2978150" algn="l"/>
                <a:tab pos="3394075" algn="l"/>
                <a:tab pos="3808413" algn="l"/>
                <a:tab pos="4222750" algn="l"/>
                <a:tab pos="4637088" algn="l"/>
                <a:tab pos="5053013" algn="l"/>
                <a:tab pos="5467350" algn="l"/>
                <a:tab pos="5881688" algn="l"/>
                <a:tab pos="6296025" algn="l"/>
                <a:tab pos="6710363" algn="l"/>
                <a:tab pos="7126288" algn="l"/>
                <a:tab pos="7540625" algn="l"/>
                <a:tab pos="7954963" algn="l"/>
                <a:tab pos="8369300" algn="l"/>
              </a:tabLst>
            </a:pPr>
            <a:r>
              <a:rPr lang="en-US" altLang="en-US" sz="2600" smtClean="0"/>
              <a:t>We have shown that self pulsing in our fiber laser is a problem at pump powers lower than 500mW, though this is not a problem as our setup can supply more than enough power to suppress the pulsing.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Future Work</a:t>
            </a:r>
          </a:p>
        </p:txBody>
      </p:sp>
      <p:sp>
        <p:nvSpPr>
          <p:cNvPr id="18435" name="Rectangle 3"/>
          <p:cNvSpPr>
            <a:spLocks noGrp="1" noChangeArrowheads="1"/>
          </p:cNvSpPr>
          <p:nvPr>
            <p:ph type="body" idx="1"/>
          </p:nvPr>
        </p:nvSpPr>
        <p:spPr/>
        <p:txBody>
          <a:bodyPr/>
          <a:lstStyle/>
          <a:p>
            <a:pPr eaLnBrk="1" hangingPunct="1"/>
            <a:r>
              <a:rPr lang="en-US" altLang="en-US" smtClean="0"/>
              <a:t>Add frequency selective components</a:t>
            </a:r>
          </a:p>
          <a:p>
            <a:pPr lvl="1" eaLnBrk="1" hangingPunct="1"/>
            <a:r>
              <a:rPr lang="en-US" altLang="en-US" smtClean="0"/>
              <a:t>Braggs grating</a:t>
            </a:r>
          </a:p>
          <a:p>
            <a:pPr lvl="1" eaLnBrk="1" hangingPunct="1"/>
            <a:r>
              <a:rPr lang="en-US" altLang="en-US" smtClean="0"/>
              <a:t>Fabry-Perot Cavity</a:t>
            </a:r>
          </a:p>
          <a:p>
            <a:pPr eaLnBrk="1" hangingPunct="1"/>
            <a:r>
              <a:rPr lang="en-US" altLang="en-US" smtClean="0"/>
              <a:t>Fine frequency measurement</a:t>
            </a:r>
          </a:p>
          <a:p>
            <a:pPr lvl="1" eaLnBrk="1" hangingPunct="1"/>
            <a:r>
              <a:rPr lang="en-US" altLang="en-US" smtClean="0"/>
              <a:t>Fabry-Perot Cavity</a:t>
            </a:r>
          </a:p>
          <a:p>
            <a:pPr eaLnBrk="1" hangingPunct="1"/>
            <a:r>
              <a:rPr lang="en-US" altLang="en-US" smtClean="0"/>
              <a:t>Higher power pump laser</a:t>
            </a:r>
          </a:p>
          <a:p>
            <a:pPr eaLnBrk="1" hangingPunct="1"/>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304800" y="381000"/>
            <a:ext cx="8534400" cy="3124200"/>
            <a:chOff x="192" y="1008"/>
            <a:chExt cx="5376" cy="1728"/>
          </a:xfrm>
        </p:grpSpPr>
        <p:sp>
          <p:nvSpPr>
            <p:cNvPr id="3076" name="Rectangle 3"/>
            <p:cNvSpPr>
              <a:spLocks noChangeArrowheads="1"/>
            </p:cNvSpPr>
            <p:nvPr/>
          </p:nvSpPr>
          <p:spPr bwMode="auto">
            <a:xfrm>
              <a:off x="192" y="1008"/>
              <a:ext cx="2640"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Clr>
                  <a:schemeClr val="tx1"/>
                </a:buClr>
                <a:buFontTx/>
                <a:buNone/>
              </a:pPr>
              <a:r>
                <a:rPr lang="en-US" altLang="en-US" sz="3600" b="1"/>
                <a:t>Single-mode Fiber</a:t>
              </a:r>
            </a:p>
            <a:p>
              <a:pPr eaLnBrk="1" hangingPunct="1">
                <a:buClr>
                  <a:schemeClr val="tx1"/>
                </a:buClr>
                <a:buFont typeface="Arial" charset="0"/>
                <a:buChar char="+"/>
              </a:pPr>
              <a:r>
                <a:rPr lang="en-US" altLang="en-US" sz="2800"/>
                <a:t>High Beam Quality</a:t>
              </a:r>
            </a:p>
            <a:p>
              <a:pPr eaLnBrk="1" hangingPunct="1">
                <a:buClr>
                  <a:schemeClr val="tx1"/>
                </a:buClr>
                <a:buFont typeface="Arial" charset="0"/>
                <a:buChar char="+"/>
              </a:pPr>
              <a:r>
                <a:rPr lang="en-US" altLang="en-US" sz="2800"/>
                <a:t>Low Propagation Loss</a:t>
              </a:r>
            </a:p>
            <a:p>
              <a:pPr eaLnBrk="1" hangingPunct="1">
                <a:buClr>
                  <a:schemeClr val="tx1"/>
                </a:buClr>
                <a:buFont typeface="Arial" charset="0"/>
                <a:buChar char="-"/>
              </a:pPr>
              <a:r>
                <a:rPr lang="en-US" altLang="en-US" sz="2800"/>
                <a:t>Lower Power Pump</a:t>
              </a:r>
            </a:p>
            <a:p>
              <a:pPr eaLnBrk="1" hangingPunct="1">
                <a:buClr>
                  <a:schemeClr val="tx1"/>
                </a:buClr>
                <a:buFont typeface="Arial" charset="0"/>
                <a:buChar char="-"/>
              </a:pPr>
              <a:r>
                <a:rPr lang="en-US" altLang="en-US" sz="2800"/>
                <a:t>Expensive</a:t>
              </a:r>
            </a:p>
          </p:txBody>
        </p:sp>
        <p:sp>
          <p:nvSpPr>
            <p:cNvPr id="3077" name="Rectangle 4"/>
            <p:cNvSpPr>
              <a:spLocks noChangeArrowheads="1"/>
            </p:cNvSpPr>
            <p:nvPr/>
          </p:nvSpPr>
          <p:spPr bwMode="auto">
            <a:xfrm>
              <a:off x="2928" y="1008"/>
              <a:ext cx="2640" cy="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US" altLang="en-US" sz="3600" b="1"/>
                <a:t>Multimode Fiber</a:t>
              </a:r>
            </a:p>
            <a:p>
              <a:pPr eaLnBrk="1" hangingPunct="1">
                <a:buClr>
                  <a:schemeClr val="tx1"/>
                </a:buClr>
                <a:buFont typeface="Arial" charset="0"/>
                <a:buChar char="+"/>
              </a:pPr>
              <a:r>
                <a:rPr lang="en-US" altLang="en-US" sz="2800"/>
                <a:t>Higher Power Pump</a:t>
              </a:r>
            </a:p>
            <a:p>
              <a:pPr eaLnBrk="1" hangingPunct="1">
                <a:buClr>
                  <a:schemeClr val="tx1"/>
                </a:buClr>
                <a:buFont typeface="Arial" charset="0"/>
                <a:buChar char="+"/>
              </a:pPr>
              <a:r>
                <a:rPr lang="en-US" altLang="en-US" sz="2800"/>
                <a:t>Inexpensive</a:t>
              </a:r>
            </a:p>
            <a:p>
              <a:pPr eaLnBrk="1" hangingPunct="1">
                <a:buClr>
                  <a:schemeClr val="tx1"/>
                </a:buClr>
                <a:buFont typeface="Arial" charset="0"/>
                <a:buChar char="-"/>
              </a:pPr>
              <a:r>
                <a:rPr lang="en-US" altLang="en-US" sz="2800"/>
                <a:t>Poor Beam Quality</a:t>
              </a:r>
            </a:p>
            <a:p>
              <a:pPr eaLnBrk="1" hangingPunct="1">
                <a:buClr>
                  <a:schemeClr val="tx1"/>
                </a:buClr>
                <a:buFont typeface="Arial" charset="0"/>
                <a:buChar char="-"/>
              </a:pPr>
              <a:r>
                <a:rPr lang="en-US" altLang="en-US" sz="2800"/>
                <a:t>High Propagation Loss</a:t>
              </a:r>
            </a:p>
          </p:txBody>
        </p:sp>
      </p:grpSp>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3190875"/>
            <a:ext cx="578961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altLang="en-US" smtClean="0"/>
              <a:t>Double-Clad Fiber</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9488"/>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body" idx="1"/>
          </p:nvPr>
        </p:nvSpPr>
        <p:spPr>
          <a:xfrm>
            <a:off x="304800" y="1066800"/>
            <a:ext cx="8153400" cy="1143000"/>
          </a:xfrm>
          <a:noFill/>
        </p:spPr>
        <p:txBody>
          <a:bodyPr/>
          <a:lstStyle/>
          <a:p>
            <a:pPr eaLnBrk="1" hangingPunct="1"/>
            <a:r>
              <a:rPr lang="en-US" altLang="en-US" sz="2800" smtClean="0"/>
              <a:t>Laser light propagates in single-mode core</a:t>
            </a:r>
          </a:p>
          <a:p>
            <a:pPr eaLnBrk="1" hangingPunct="1"/>
            <a:r>
              <a:rPr lang="en-US" altLang="en-US" sz="2800" smtClean="0"/>
              <a:t>Pump light propagates in inner cladding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Laser Construction</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4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60960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457200" y="0"/>
            <a:ext cx="8229600" cy="1143000"/>
          </a:xfrm>
        </p:spPr>
        <p:txBody>
          <a:bodyPr/>
          <a:lstStyle/>
          <a:p>
            <a:pPr eaLnBrk="1" hangingPunct="1"/>
            <a:r>
              <a:rPr lang="en-US" altLang="en-US" sz="4000" smtClean="0"/>
              <a:t>Erbium-Ytterbium Co-Doped Fiber</a:t>
            </a:r>
          </a:p>
        </p:txBody>
      </p:sp>
      <p:sp>
        <p:nvSpPr>
          <p:cNvPr id="6148" name="Rectangle 3"/>
          <p:cNvSpPr>
            <a:spLocks noGrp="1" noChangeArrowheads="1"/>
          </p:cNvSpPr>
          <p:nvPr>
            <p:ph type="body" idx="1"/>
          </p:nvPr>
        </p:nvSpPr>
        <p:spPr>
          <a:xfrm>
            <a:off x="304800" y="1143000"/>
            <a:ext cx="4191000" cy="4495800"/>
          </a:xfrm>
        </p:spPr>
        <p:txBody>
          <a:bodyPr/>
          <a:lstStyle/>
          <a:p>
            <a:pPr eaLnBrk="1" hangingPunct="1">
              <a:lnSpc>
                <a:spcPct val="90000"/>
              </a:lnSpc>
            </a:pPr>
            <a:r>
              <a:rPr lang="en-US" altLang="en-US" smtClean="0"/>
              <a:t>Erbium-Ytterbium co-doped gain medium</a:t>
            </a:r>
          </a:p>
          <a:p>
            <a:pPr eaLnBrk="1" hangingPunct="1">
              <a:lnSpc>
                <a:spcPct val="90000"/>
              </a:lnSpc>
            </a:pPr>
            <a:r>
              <a:rPr lang="en-US" altLang="en-US" smtClean="0"/>
              <a:t>980 nm pump laser</a:t>
            </a:r>
          </a:p>
          <a:p>
            <a:pPr eaLnBrk="1" hangingPunct="1">
              <a:lnSpc>
                <a:spcPct val="90000"/>
              </a:lnSpc>
              <a:buFontTx/>
              <a:buNone/>
            </a:pPr>
            <a:endParaRPr lang="en-US" altLang="en-US" smtClean="0"/>
          </a:p>
          <a:p>
            <a:pPr eaLnBrk="1" hangingPunct="1">
              <a:lnSpc>
                <a:spcPct val="90000"/>
              </a:lnSpc>
            </a:pPr>
            <a:r>
              <a:rPr lang="en-US" altLang="en-US" smtClean="0"/>
              <a:t>Radiationless decay</a:t>
            </a:r>
          </a:p>
          <a:p>
            <a:pPr eaLnBrk="1" hangingPunct="1">
              <a:lnSpc>
                <a:spcPct val="90000"/>
              </a:lnSpc>
            </a:pPr>
            <a:r>
              <a:rPr lang="en-US" altLang="en-US" smtClean="0"/>
              <a:t>Stimulated emission of 1550 nm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7363" y="0"/>
            <a:ext cx="8226425" cy="1143000"/>
          </a:xfrm>
        </p:spPr>
        <p:txBody>
          <a:bodyPr/>
          <a:lstStyle/>
          <a:p>
            <a:pPr eaLnBrk="1" hangingPunct="1"/>
            <a:r>
              <a:rPr lang="en-US" altLang="en-US" smtClean="0"/>
              <a:t>Box Layout</a:t>
            </a:r>
          </a:p>
        </p:txBody>
      </p:sp>
      <p:pic>
        <p:nvPicPr>
          <p:cNvPr id="7171" name="Picture 3" descr="IMG_20131210_125027_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8863"/>
            <a:ext cx="914400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87363" y="0"/>
            <a:ext cx="8226425" cy="1143000"/>
          </a:xfrm>
        </p:spPr>
        <p:txBody>
          <a:bodyPr/>
          <a:lstStyle/>
          <a:p>
            <a:pPr eaLnBrk="1" hangingPunct="1"/>
            <a:r>
              <a:rPr lang="en-US" altLang="en-US" smtClean="0"/>
              <a:t>Box Layout</a:t>
            </a:r>
          </a:p>
        </p:txBody>
      </p:sp>
      <p:pic>
        <p:nvPicPr>
          <p:cNvPr id="8195" name="Picture 3" descr="IMG_20131210_125027_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8863"/>
            <a:ext cx="914400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Circuit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62198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87363" y="0"/>
            <a:ext cx="8226425" cy="1143000"/>
          </a:xfrm>
        </p:spPr>
        <p:txBody>
          <a:bodyPr/>
          <a:lstStyle/>
          <a:p>
            <a:pPr eaLnBrk="1" hangingPunct="1"/>
            <a:r>
              <a:rPr lang="en-US" altLang="en-US" smtClean="0"/>
              <a:t>Box Layout</a:t>
            </a:r>
          </a:p>
        </p:txBody>
      </p:sp>
      <p:pic>
        <p:nvPicPr>
          <p:cNvPr id="9219" name="Picture 3" descr="IMG_20131210_125027_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8863"/>
            <a:ext cx="914400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ircuit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62198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GUI 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Laser Construction</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4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288</Words>
  <Application>Microsoft Office PowerPoint</Application>
  <PresentationFormat>On-screen Show (4:3)</PresentationFormat>
  <Paragraphs>61</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Wingdings</vt:lpstr>
      <vt:lpstr>Symbol</vt:lpstr>
      <vt:lpstr>Default Design</vt:lpstr>
      <vt:lpstr>High Power Double-Clad  Fiber Laser</vt:lpstr>
      <vt:lpstr>PowerPoint Presentation</vt:lpstr>
      <vt:lpstr>Double-Clad Fiber</vt:lpstr>
      <vt:lpstr>Laser Construction</vt:lpstr>
      <vt:lpstr>Erbium-Ytterbium Co-Doped Fiber</vt:lpstr>
      <vt:lpstr>Box Layout</vt:lpstr>
      <vt:lpstr>Box Layout</vt:lpstr>
      <vt:lpstr>Box Layout</vt:lpstr>
      <vt:lpstr>Laser Construction</vt:lpstr>
      <vt:lpstr>Output Power</vt:lpstr>
      <vt:lpstr>New Laser Construction</vt:lpstr>
      <vt:lpstr>Output Power</vt:lpstr>
      <vt:lpstr>Laser Spectrum</vt:lpstr>
      <vt:lpstr> Laser Self Pulsing</vt:lpstr>
      <vt:lpstr>Evidence of Self Pulsing</vt:lpstr>
      <vt:lpstr>Conclusion</vt:lpstr>
      <vt:lpstr>Future Work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Power Double-Clad Fiber Laser</dc:title>
  <dc:creator>Colin Diehl</dc:creator>
  <cp:lastModifiedBy>Admin</cp:lastModifiedBy>
  <cp:revision>21</cp:revision>
  <dcterms:created xsi:type="dcterms:W3CDTF">2014-03-20T14:48:28Z</dcterms:created>
  <dcterms:modified xsi:type="dcterms:W3CDTF">2014-03-21T22:11:17Z</dcterms:modified>
</cp:coreProperties>
</file>