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70" r:id="rId3"/>
    <p:sldId id="265" r:id="rId4"/>
    <p:sldId id="256" r:id="rId5"/>
    <p:sldId id="264" r:id="rId6"/>
    <p:sldId id="257" r:id="rId7"/>
    <p:sldId id="266" r:id="rId8"/>
    <p:sldId id="271" r:id="rId9"/>
    <p:sldId id="273" r:id="rId10"/>
    <p:sldId id="258" r:id="rId11"/>
    <p:sldId id="259" r:id="rId12"/>
    <p:sldId id="272" r:id="rId13"/>
    <p:sldId id="268" r:id="rId14"/>
    <p:sldId id="260" r:id="rId15"/>
    <p:sldId id="267" r:id="rId16"/>
    <p:sldId id="262" r:id="rId17"/>
    <p:sldId id="261" r:id="rId18"/>
    <p:sldId id="263" r:id="rId19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3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4F2116-D906-4D64-9E59-1AC890532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81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90089E62-5ACA-4908-9D01-52AF73C25043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057275" y="754063"/>
            <a:ext cx="5657850" cy="3771900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98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51DB7F28-29E4-4F82-B4C7-C6B50E2F7FF4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F53AFB3-1618-4DF7-A83B-F5218606A102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057275" y="754063"/>
            <a:ext cx="5657850" cy="3771900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98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C5DBDC1-D670-4497-96DF-225E02EA29E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564CCCA9-7A0A-45FD-AC16-FD15414D19C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444C24CD-1EE1-4D00-BA26-1B99AA9327E1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59070D35-E806-4B5A-A5B9-4B9B984D89F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5F819DEC-8036-4BD3-960E-F1450F10A9A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C94D4155-0E2E-4502-B6CD-C8DEDA89733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C76A06CE-0097-420E-A042-15A14872ECCC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57275" y="763588"/>
            <a:ext cx="5657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63C7-D1E6-4CE5-981E-299B84EF1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D0DB-7DD9-4015-A3DC-2A3149388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4AE4-910C-4A81-A577-61E539CAD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3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480E-5AA6-41A7-A612-4E36F91E8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0311-C93A-4907-A117-39A165D48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0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91C27-E83E-4B27-BB6C-71F00F06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30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1300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11300"/>
            <a:ext cx="42989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A8DA-EC02-4A47-B219-90990DCFA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8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6564-7031-4C10-9A62-E896BCE06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2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7FE1-7062-457B-9256-2D5C48640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35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8EFF-BF3C-4446-BF81-AA296D280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0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009C-C688-4BF1-9978-7E4B8B441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4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5898-87B9-42E4-B922-E1D3C75A5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176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EFF0-05DA-4591-B0C8-C8F6A813B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5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67A5-F38D-462D-BDF5-4AE24738A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15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58763"/>
            <a:ext cx="2185988" cy="5529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10325" cy="5529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D3D1-43F9-4F3C-B545-62B8DED98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9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25DA-D7B2-448B-8A98-8E85A7AEF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26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723E-4F3B-4DD3-87D3-438C38493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14542-790B-4F27-8E59-801A9A5DA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E25F-6868-4064-A313-665AC64CF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6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6399-9BBA-43B5-8D62-3A76B4760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6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AD1D-FF36-4A84-AEB5-C47A0722B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8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D34D-257E-48DA-A6FA-9E5E373A2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6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6AB08F0-03A0-432A-9D31-0758CC27E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87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1300"/>
            <a:ext cx="874871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5900738"/>
            <a:ext cx="2268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Tx/>
              <a:buFontTx/>
              <a:buNone/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050" y="5900738"/>
            <a:ext cx="30781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5950" y="5900738"/>
            <a:ext cx="2268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400" smtClean="0">
                <a:cs typeface="+mn-cs"/>
              </a:defRPr>
            </a:lvl1pPr>
          </a:lstStyle>
          <a:p>
            <a:pPr>
              <a:defRPr/>
            </a:pPr>
            <a:fld id="{33E0D07B-9C2E-4AA9-B1D2-648F4A419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fsetDCF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Double-Clad Erbium-Ytterbium 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Co-Doped Fiber Laser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Matt Ruby &amp; Colin Diehl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Development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Second Problem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Fusion splices burnt out of their splice protectors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Findings 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The hot glue that the protectors used coupled light out of the fiber, just like the FC epoxy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Solution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We used a 1mm dia metal tube to protect the bare part of the spliced fiber, and put the protector over the tube; so the hot glue only touched the coating of the fiber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745538" cy="1079500"/>
          </a:xfrm>
        </p:spPr>
        <p:txBody>
          <a:bodyPr/>
          <a:lstStyle/>
          <a:p>
            <a:pPr eaLnBrk="1"/>
            <a:r>
              <a:rPr lang="en-US" altLang="en-US" smtClean="0"/>
              <a:t>Double-Clad Fiber Mode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182688"/>
            <a:ext cx="8745538" cy="5297487"/>
          </a:xfrm>
        </p:spPr>
        <p:txBody>
          <a:bodyPr/>
          <a:lstStyle/>
          <a:p>
            <a:pPr eaLnBrk="1">
              <a:buFontTx/>
              <a:buChar char="•"/>
            </a:pPr>
            <a:endParaRPr lang="en-US" altLang="en-US" smtClean="0"/>
          </a:p>
          <a:p>
            <a:pPr eaLnBrk="1">
              <a:buFontTx/>
              <a:buChar char="•"/>
            </a:pPr>
            <a:r>
              <a:rPr lang="en-US" altLang="en-US" smtClean="0"/>
              <a:t>Fiber Modes</a:t>
            </a:r>
          </a:p>
          <a:p>
            <a:pPr lvl="1" eaLnBrk="1">
              <a:buFontTx/>
              <a:buChar char="•"/>
            </a:pPr>
            <a:r>
              <a:rPr lang="en-US" altLang="en-US" smtClean="0"/>
              <a:t>Radial</a:t>
            </a:r>
          </a:p>
          <a:p>
            <a:pPr lvl="1" eaLnBrk="1">
              <a:buFontTx/>
              <a:buChar char="•"/>
            </a:pPr>
            <a:endParaRPr lang="en-US" altLang="en-US" smtClean="0"/>
          </a:p>
          <a:p>
            <a:pPr lvl="1" eaLnBrk="1">
              <a:buFontTx/>
              <a:buChar char="•"/>
            </a:pPr>
            <a:r>
              <a:rPr lang="en-US" altLang="en-US" smtClean="0"/>
              <a:t>Azimuthal</a:t>
            </a:r>
          </a:p>
          <a:p>
            <a:pPr lvl="1" eaLnBrk="1">
              <a:buFontTx/>
              <a:buChar char="•"/>
            </a:pPr>
            <a:endParaRPr lang="en-US" altLang="en-US" smtClean="0"/>
          </a:p>
          <a:p>
            <a:pPr eaLnBrk="1">
              <a:buFontTx/>
              <a:buChar char="•"/>
            </a:pPr>
            <a:r>
              <a:rPr lang="en-US" altLang="en-US" smtClean="0"/>
              <a:t>Problem</a:t>
            </a:r>
          </a:p>
          <a:p>
            <a:pPr lvl="1" eaLnBrk="1">
              <a:buFontTx/>
              <a:buChar char="•"/>
            </a:pPr>
            <a:r>
              <a:rPr lang="en-US" altLang="en-US" smtClean="0"/>
              <a:t>Radial mode suppressed in Pump beam by the fiber core</a:t>
            </a:r>
          </a:p>
          <a:p>
            <a:pPr eaLnBrk="1">
              <a:buFontTx/>
              <a:buChar char="•"/>
            </a:pPr>
            <a:r>
              <a:rPr lang="en-US" altLang="en-US" smtClean="0"/>
              <a:t>Solution </a:t>
            </a:r>
          </a:p>
          <a:p>
            <a:pPr lvl="1" eaLnBrk="1">
              <a:buFontTx/>
              <a:buChar char="•"/>
            </a:pPr>
            <a:r>
              <a:rPr lang="en-US" altLang="en-US" smtClean="0"/>
              <a:t>Use mode-scrambling techniques to redistribute modes.  </a:t>
            </a:r>
          </a:p>
        </p:txBody>
      </p:sp>
      <p:pic>
        <p:nvPicPr>
          <p:cNvPr id="13316" name="Picture 4" descr="Mode Scramb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4411" b="7826"/>
          <a:stretch>
            <a:fillRect/>
          </a:stretch>
        </p:blipFill>
        <p:spPr bwMode="auto">
          <a:xfrm>
            <a:off x="3184525" y="966788"/>
            <a:ext cx="6535738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onut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0"/>
            <a:ext cx="867092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41325" y="-188913"/>
            <a:ext cx="8747125" cy="108108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Pump Vs Output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25" y="4689475"/>
            <a:ext cx="8747125" cy="17907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lnSpc>
                <a:spcPct val="73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smtClean="0"/>
              <a:t>Findings</a:t>
            </a:r>
          </a:p>
          <a:p>
            <a:pPr marL="863600" lvl="1" indent="-323850" eaLnBrk="1">
              <a:lnSpc>
                <a:spcPct val="73000"/>
              </a:lnSpc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We assume that the power loss after 7.1 W pump is created from thermal losses or Stimulated Brillouin scattering (SBS)</a:t>
            </a:r>
          </a:p>
        </p:txBody>
      </p:sp>
      <p:pic>
        <p:nvPicPr>
          <p:cNvPr id="15364" name="Picture 5" descr="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877888"/>
            <a:ext cx="75961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r G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88"/>
            <a:ext cx="972026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SBS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Phonon photon scattering 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Thermal effects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Signal effects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How to Observe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SBS is a reverse propagating wave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SBS has an intrinsic frequency shift of 10 – 20 MHz(3)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Future Work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Test for SBS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Use a 2X2 output coupler to take the back reflected light out of the cavity, then measure frequency relative to the lasers output frequency.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Optimization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Add a second MM WDM to dump the 980nm light out of the system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Alter EYDF length 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Try different output couplers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References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10584"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200" smtClean="0"/>
              <a:t>Fig 1 http://en.wikipedia.org/wiki/File:Singlemode_fibre_structure.svg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200" smtClean="0"/>
              <a:t>Fig 2: </a:t>
            </a:r>
            <a:r>
              <a:rPr lang="en-US" altLang="en-US" sz="1200" smtClean="0">
                <a:hlinkClick r:id="rId3"/>
              </a:rPr>
              <a:t>http://en.wikipedia.org/wiki/File:OfsetDCF.png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200" smtClean="0"/>
              <a:t>(3)  http://www.rp-photonics.com/brillouin_scattering.html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88925" y="0"/>
            <a:ext cx="9072563" cy="2952750"/>
            <a:chOff x="192" y="1008"/>
            <a:chExt cx="5376" cy="1728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2640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3pPr>
              <a:lvl4pPr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5pPr>
              <a:lvl6pPr marL="25146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6pPr>
              <a:lvl7pPr marL="29718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7pPr>
              <a:lvl8pPr marL="34290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8pPr>
              <a:lvl9pPr marL="38862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chemeClr val="tx1"/>
                </a:buClr>
                <a:buFont typeface="Times New Roman" pitchFamily="18" charset="0"/>
                <a:buNone/>
                <a:defRPr/>
              </a:pPr>
              <a:r>
                <a:rPr lang="en-US" altLang="en-US" b="1" dirty="0" smtClean="0">
                  <a:latin typeface="+mn-lt"/>
                </a:rPr>
                <a:t>Single-mode Fiber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+"/>
                <a:defRPr/>
              </a:pPr>
              <a:r>
                <a:rPr lang="en-US" altLang="en-US" sz="3000" dirty="0" smtClean="0">
                  <a:latin typeface="+mn-lt"/>
                </a:rPr>
                <a:t>High Beam Quality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+"/>
                <a:defRPr/>
              </a:pPr>
              <a:r>
                <a:rPr lang="en-US" altLang="en-US" sz="3000" dirty="0" smtClean="0">
                  <a:latin typeface="+mn-lt"/>
                </a:rPr>
                <a:t>Low Propagation Loss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-"/>
                <a:defRPr/>
              </a:pPr>
              <a:r>
                <a:rPr lang="en-US" altLang="en-US" sz="3000" dirty="0" smtClean="0">
                  <a:latin typeface="+mn-lt"/>
                </a:rPr>
                <a:t>Lower Power Pump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-"/>
                <a:defRPr/>
              </a:pPr>
              <a:r>
                <a:rPr lang="en-US" altLang="en-US" sz="3000" dirty="0" smtClean="0">
                  <a:latin typeface="+mn-lt"/>
                </a:rPr>
                <a:t>Expensive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2928" y="1008"/>
              <a:ext cx="2640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3pPr>
              <a:lvl4pPr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5pPr>
              <a:lvl6pPr marL="25146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6pPr>
              <a:lvl7pPr marL="29718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7pPr>
              <a:lvl8pPr marL="34290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8pPr>
              <a:lvl9pPr marL="3886200" indent="-228600" defTabSz="45720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Microsoft YaHei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buFont typeface="Times New Roman" pitchFamily="18" charset="0"/>
                <a:buNone/>
                <a:defRPr/>
              </a:pPr>
              <a:r>
                <a:rPr lang="en-US" altLang="en-US" b="1" dirty="0" smtClean="0">
                  <a:latin typeface="+mn-lt"/>
                </a:rPr>
                <a:t>Multimode Fiber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+"/>
                <a:defRPr/>
              </a:pPr>
              <a:r>
                <a:rPr lang="en-US" altLang="en-US" sz="3000" dirty="0" smtClean="0">
                  <a:latin typeface="+mn-lt"/>
                </a:rPr>
                <a:t>Higher Power Pump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+"/>
                <a:defRPr/>
              </a:pPr>
              <a:r>
                <a:rPr lang="en-US" altLang="en-US" sz="3000" dirty="0" smtClean="0">
                  <a:latin typeface="+mn-lt"/>
                </a:rPr>
                <a:t>Inexpensive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-"/>
                <a:defRPr/>
              </a:pPr>
              <a:r>
                <a:rPr lang="en-US" altLang="en-US" sz="3000" dirty="0" smtClean="0">
                  <a:latin typeface="+mn-lt"/>
                </a:rPr>
                <a:t>Poor Beam Quality</a:t>
              </a:r>
            </a:p>
            <a:p>
              <a:pPr>
                <a:lnSpc>
                  <a:spcPct val="100000"/>
                </a:lnSpc>
                <a:buClr>
                  <a:schemeClr val="tx1"/>
                </a:buClr>
                <a:buFont typeface="Arial" charset="0"/>
                <a:buChar char="-"/>
                <a:defRPr/>
              </a:pPr>
              <a:r>
                <a:rPr lang="en-US" altLang="en-US" sz="3000" dirty="0" smtClean="0">
                  <a:latin typeface="+mn-lt"/>
                </a:rPr>
                <a:t>High Propagation </a:t>
              </a:r>
              <a:r>
                <a:rPr lang="en-US" altLang="en-US" dirty="0" smtClean="0">
                  <a:latin typeface="+mn-lt"/>
                </a:rPr>
                <a:t>Loss</a:t>
              </a:r>
            </a:p>
          </p:txBody>
        </p:sp>
      </p:grp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014663"/>
            <a:ext cx="6154738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Types of Double-Clad Fiber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82738"/>
            <a:ext cx="62309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Our Double-Clad Fiber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838"/>
            <a:ext cx="97202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Our Double-Clad Fiber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39850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Type: Centered Core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Specs: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Core Diameter 6µm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First Cladding 124µm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Second Cladding 240µm, polymer coating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Reasons of Centered Core Fiber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Compatible with smf-28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Easy to connectorize with current tools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Laser Construction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7202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Arduino Control Circuit</a:t>
            </a:r>
          </a:p>
        </p:txBody>
      </p:sp>
      <p:pic>
        <p:nvPicPr>
          <p:cNvPr id="9219" name="Picture 4" descr="Circui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35088"/>
            <a:ext cx="84756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8745538" cy="1079500"/>
          </a:xfrm>
        </p:spPr>
        <p:txBody>
          <a:bodyPr/>
          <a:lstStyle/>
          <a:p>
            <a:pPr eaLnBrk="1"/>
            <a:r>
              <a:rPr lang="en-US" altLang="en-US" smtClean="0"/>
              <a:t>Box Layout</a:t>
            </a:r>
          </a:p>
        </p:txBody>
      </p:sp>
      <p:pic>
        <p:nvPicPr>
          <p:cNvPr id="10243" name="Picture 4" descr="IMG_20131210_125027_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72026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10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tIns="33516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Development 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Initial problem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Huge power loss with MM FC/APC to DC FC/APC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 Unknown 2</a:t>
            </a:r>
            <a:r>
              <a:rPr lang="en-US" altLang="en-US" baseline="33000" smtClean="0"/>
              <a:t>nd</a:t>
            </a:r>
            <a:r>
              <a:rPr lang="en-US" altLang="en-US" smtClean="0"/>
              <a:t> cladding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Findings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FC coupler took the 2</a:t>
            </a:r>
            <a:r>
              <a:rPr lang="en-US" altLang="en-US" baseline="33000" smtClean="0"/>
              <a:t>nd</a:t>
            </a:r>
            <a:r>
              <a:rPr lang="en-US" altLang="en-US" smtClean="0"/>
              <a:t> cladding of therefore the epoxy acted as the 2</a:t>
            </a:r>
            <a:r>
              <a:rPr lang="en-US" altLang="en-US" baseline="33000" smtClean="0"/>
              <a:t>nd</a:t>
            </a:r>
            <a:r>
              <a:rPr lang="en-US" altLang="en-US" smtClean="0"/>
              <a:t> cladding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Solution </a:t>
            </a:r>
          </a:p>
          <a:p>
            <a:pPr marL="863600" lvl="1" indent="-323850" eaLnBrk="1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/>
              <a:t>Used a MM 3x1 coupler to avoid using FC couplers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354</Words>
  <Application>Microsoft Office PowerPoint</Application>
  <PresentationFormat>Custom</PresentationFormat>
  <Paragraphs>83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Microsoft YaHei</vt:lpstr>
      <vt:lpstr>Times New Roman</vt:lpstr>
      <vt:lpstr>Wingdings</vt:lpstr>
      <vt:lpstr>Symbol</vt:lpstr>
      <vt:lpstr>Default Design</vt:lpstr>
      <vt:lpstr>1_Default Design</vt:lpstr>
      <vt:lpstr>Double-Clad Erbium-Ytterbium  Co-Doped Fiber Laser</vt:lpstr>
      <vt:lpstr>PowerPoint Presentation</vt:lpstr>
      <vt:lpstr>Types of Double-Clad Fiber</vt:lpstr>
      <vt:lpstr>Our Double-Clad Fiber</vt:lpstr>
      <vt:lpstr>Our Double-Clad Fiber</vt:lpstr>
      <vt:lpstr>Laser Construction</vt:lpstr>
      <vt:lpstr>Arduino Control Circuit</vt:lpstr>
      <vt:lpstr>Box Layout</vt:lpstr>
      <vt:lpstr>Development  </vt:lpstr>
      <vt:lpstr>Development</vt:lpstr>
      <vt:lpstr>Double-Clad Fiber Mode Structure</vt:lpstr>
      <vt:lpstr>PowerPoint Presentation</vt:lpstr>
      <vt:lpstr>Pump Vs Output</vt:lpstr>
      <vt:lpstr>PowerPoint Presentation</vt:lpstr>
      <vt:lpstr>SBS</vt:lpstr>
      <vt:lpstr>Future Work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Clad Fiber</dc:title>
  <dc:creator>Matt Ruby</dc:creator>
  <cp:lastModifiedBy>Admin</cp:lastModifiedBy>
  <cp:revision>25</cp:revision>
  <cp:lastPrinted>1601-01-01T00:00:00Z</cp:lastPrinted>
  <dcterms:created xsi:type="dcterms:W3CDTF">2013-12-07T23:12:02Z</dcterms:created>
  <dcterms:modified xsi:type="dcterms:W3CDTF">2014-03-21T22:11:51Z</dcterms:modified>
</cp:coreProperties>
</file>