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4" r:id="rId6"/>
    <p:sldId id="261" r:id="rId7"/>
    <p:sldId id="259" r:id="rId8"/>
    <p:sldId id="262" r:id="rId9"/>
    <p:sldId id="263" r:id="rId10"/>
    <p:sldId id="267" r:id="rId11"/>
    <p:sldId id="266" r:id="rId12"/>
    <p:sldId id="275" r:id="rId13"/>
    <p:sldId id="277" r:id="rId14"/>
    <p:sldId id="268" r:id="rId15"/>
    <p:sldId id="273" r:id="rId16"/>
    <p:sldId id="269" r:id="rId17"/>
    <p:sldId id="276" r:id="rId18"/>
    <p:sldId id="271" r:id="rId19"/>
    <p:sldId id="272" r:id="rId20"/>
    <p:sldId id="274" r:id="rId21"/>
    <p:sldId id="270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5F51D"/>
    <a:srgbClr val="BD2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2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-80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41B4B-CDFB-459F-A2C2-F63DA15A3399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55F5-1F4A-4AE2-9E79-A80E7D4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3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55F5-1F4A-4AE2-9E79-A80E7D41CF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6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9/4/15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nk.uoregon.edu/wiki/index.php/APL:Community_porta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1.e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JPG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Spontaneous Parametric Down Conversion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Advanced Projects Lab Summer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2015 GIP Projects</a:t>
            </a:r>
          </a:p>
          <a:p>
            <a:r>
              <a:rPr lang="en-US" dirty="0">
                <a:solidFill>
                  <a:schemeClr val="tx1"/>
                </a:solidFill>
              </a:rPr>
              <a:t>Alexander Watt &amp; Michael Hirte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9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79945"/>
            <a:ext cx="6965245" cy="871518"/>
          </a:xfrm>
        </p:spPr>
        <p:txBody>
          <a:bodyPr>
            <a:normAutofit/>
          </a:bodyPr>
          <a:lstStyle/>
          <a:p>
            <a:r>
              <a:rPr lang="en-US" sz="3600" dirty="0"/>
              <a:t>g</a:t>
            </a:r>
            <a:r>
              <a:rPr lang="en-US" sz="3600" baseline="30000" dirty="0"/>
              <a:t>(2)</a:t>
            </a:r>
            <a:r>
              <a:rPr lang="en-US" sz="3600" dirty="0"/>
              <a:t>(0) Measurements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1835240"/>
            <a:ext cx="6972309" cy="3557566"/>
          </a:xfrm>
        </p:spPr>
      </p:pic>
    </p:spTree>
    <p:extLst>
      <p:ext uri="{BB962C8B-B14F-4D97-AF65-F5344CB8AC3E}">
        <p14:creationId xmlns:p14="http://schemas.microsoft.com/office/powerpoint/2010/main" val="384697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5479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Degree of Second-Order Coherence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182866"/>
              </p:ext>
            </p:extLst>
          </p:nvPr>
        </p:nvGraphicFramePr>
        <p:xfrm>
          <a:off x="967407" y="2255423"/>
          <a:ext cx="7275444" cy="15849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37722"/>
                <a:gridCol w="3637722"/>
              </a:tblGrid>
              <a:tr h="2035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Classical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5F51D"/>
                          </a:solidFill>
                        </a:rPr>
                        <a:t>Quantum</a:t>
                      </a:r>
                      <a:endParaRPr lang="en-US" dirty="0">
                        <a:solidFill>
                          <a:srgbClr val="85F51D"/>
                        </a:solidFill>
                      </a:endParaRPr>
                    </a:p>
                  </a:txBody>
                  <a:tcPr/>
                </a:tc>
              </a:tr>
              <a:tr h="203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Waves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Particle-</a:t>
                      </a:r>
                      <a:r>
                        <a:rPr lang="en-US" sz="1400" baseline="0" dirty="0" smtClean="0"/>
                        <a:t>Waves</a:t>
                      </a:r>
                      <a:endParaRPr lang="en-US" sz="1400" dirty="0"/>
                    </a:p>
                  </a:txBody>
                  <a:tcPr>
                    <a:solidFill>
                      <a:srgbClr val="85F51D"/>
                    </a:solidFill>
                  </a:tcPr>
                </a:tc>
              </a:tr>
              <a:tr h="203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</a:t>
                      </a:r>
                      <a:r>
                        <a:rPr lang="en-US" sz="1400" baseline="30000" dirty="0" smtClean="0"/>
                        <a:t>(2)</a:t>
                      </a:r>
                      <a:r>
                        <a:rPr lang="en-US" sz="1400" dirty="0" smtClean="0"/>
                        <a:t>(0)     1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</a:t>
                      </a:r>
                      <a:r>
                        <a:rPr lang="en-US" sz="1400" baseline="30000" dirty="0" smtClean="0"/>
                        <a:t>(2)</a:t>
                      </a:r>
                      <a:r>
                        <a:rPr lang="en-US" sz="1400" dirty="0" smtClean="0"/>
                        <a:t>(0)</a:t>
                      </a:r>
                      <a:r>
                        <a:rPr lang="en-US" sz="1400" baseline="0" dirty="0" smtClean="0"/>
                        <a:t>     1</a:t>
                      </a:r>
                      <a:endParaRPr lang="en-US" sz="1400" dirty="0"/>
                    </a:p>
                  </a:txBody>
                  <a:tcPr>
                    <a:solidFill>
                      <a:srgbClr val="85F51D"/>
                    </a:solidFill>
                  </a:tcPr>
                </a:tc>
              </a:tr>
              <a:tr h="203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Positive Correlation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Negative Correlation</a:t>
                      </a:r>
                      <a:endParaRPr lang="en-US" sz="1400" dirty="0"/>
                    </a:p>
                  </a:txBody>
                  <a:tcPr>
                    <a:solidFill>
                      <a:srgbClr val="85F51D"/>
                    </a:solidFill>
                  </a:tcPr>
                </a:tc>
              </a:tr>
              <a:tr h="203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Bunching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Anti-Bunching</a:t>
                      </a:r>
                      <a:endParaRPr lang="en-US" sz="1400" dirty="0"/>
                    </a:p>
                  </a:txBody>
                  <a:tcPr>
                    <a:solidFill>
                      <a:srgbClr val="85F51D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https://upload.wikimedia.org/wikipedia/commons/8/86/Photon_bunchi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014780"/>
            <a:ext cx="63722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1687" y="5816758"/>
            <a:ext cx="515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Image source : https://upload.wikimedia.org/wikipedia/commons/8/86/Photon_bunching.png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35418"/>
              </p:ext>
            </p:extLst>
          </p:nvPr>
        </p:nvGraphicFramePr>
        <p:xfrm>
          <a:off x="2860220" y="3022562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quation" r:id="rId4" imgW="177800" imgH="177800" progId="Equation.3">
                  <p:embed/>
                </p:oleObj>
              </mc:Choice>
              <mc:Fallback>
                <p:oleObj name="Equation" r:id="rId4" imgW="1778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0220" y="3022562"/>
                        <a:ext cx="1778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966542"/>
              </p:ext>
            </p:extLst>
          </p:nvPr>
        </p:nvGraphicFramePr>
        <p:xfrm>
          <a:off x="6529388" y="3028950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6" imgW="177800" imgH="165100" progId="Equation.3">
                  <p:embed/>
                </p:oleObj>
              </mc:Choice>
              <mc:Fallback>
                <p:oleObj name="Equation" r:id="rId6" imgW="177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9388" y="3028950"/>
                        <a:ext cx="1778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16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3029" y="1080254"/>
            <a:ext cx="4094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Calculation </a:t>
            </a:r>
            <a:r>
              <a:rPr lang="en-US" sz="3600" dirty="0"/>
              <a:t>of g</a:t>
            </a:r>
            <a:r>
              <a:rPr lang="en-US" sz="3600" baseline="30000" dirty="0"/>
              <a:t>(2)</a:t>
            </a:r>
            <a:r>
              <a:rPr lang="en-US" sz="3600" dirty="0"/>
              <a:t>(0)</a:t>
            </a:r>
          </a:p>
        </p:txBody>
      </p:sp>
      <p:pic>
        <p:nvPicPr>
          <p:cNvPr id="6" name="Content Placeholder 3" descr="L2-1.png"/>
          <p:cNvPicPr>
            <a:picLocks noChangeAspect="1"/>
          </p:cNvPicPr>
          <p:nvPr/>
        </p:nvPicPr>
        <p:blipFill>
          <a:blip r:embed="rId2"/>
          <a:srcRect t="-85563" b="-85563"/>
          <a:stretch>
            <a:fillRect/>
          </a:stretch>
        </p:blipFill>
        <p:spPr>
          <a:xfrm>
            <a:off x="2306322" y="1483657"/>
            <a:ext cx="4301098" cy="2069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1921" y="3586480"/>
            <a:ext cx="6228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i="1" dirty="0"/>
              <a:t>I</a:t>
            </a:r>
            <a:r>
              <a:rPr lang="en-US" sz="2400" baseline="-25000" dirty="0"/>
              <a:t>B</a:t>
            </a:r>
            <a:r>
              <a:rPr lang="en-US" sz="2400" dirty="0"/>
              <a:t>(t</a:t>
            </a:r>
            <a:r>
              <a:rPr lang="en-US" sz="2400" dirty="0" smtClean="0"/>
              <a:t>) &amp; </a:t>
            </a:r>
            <a:r>
              <a:rPr lang="en-US" sz="2400" i="1" dirty="0"/>
              <a:t>I</a:t>
            </a:r>
            <a:r>
              <a:rPr lang="en-US" sz="2400" baseline="-25000" dirty="0"/>
              <a:t>B’</a:t>
            </a:r>
            <a:r>
              <a:rPr lang="en-US" sz="2400" dirty="0"/>
              <a:t>(t) are the intensities of fields transmitted and reflected to detectors </a:t>
            </a:r>
            <a:r>
              <a:rPr lang="en-US" sz="2400" dirty="0" smtClean="0"/>
              <a:t>B &amp; </a:t>
            </a:r>
            <a:r>
              <a:rPr lang="en-US" sz="2400" dirty="0"/>
              <a:t>B</a:t>
            </a:r>
            <a:r>
              <a:rPr lang="en-US" sz="2400" dirty="0" smtClean="0"/>
              <a:t>’.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dirty="0" smtClean="0"/>
              <a:t> </a:t>
            </a:r>
            <a:r>
              <a:rPr lang="en-US" sz="2400" dirty="0"/>
              <a:t>is the time delay between intensity </a:t>
            </a:r>
            <a:r>
              <a:rPr lang="en-US" sz="2400" dirty="0" smtClean="0"/>
              <a:t>measurements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254240" y="2296160"/>
            <a:ext cx="45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8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21" y="4806747"/>
            <a:ext cx="4158946" cy="854369"/>
          </a:xfrm>
          <a:prstGeom prst="rect">
            <a:avLst/>
          </a:prstGeom>
        </p:spPr>
      </p:pic>
      <p:pic>
        <p:nvPicPr>
          <p:cNvPr id="3" name="Content Placeholder 3" descr="L2-2a.png"/>
          <p:cNvPicPr>
            <a:picLocks noChangeAspect="1"/>
          </p:cNvPicPr>
          <p:nvPr/>
        </p:nvPicPr>
        <p:blipFill>
          <a:blip r:embed="rId3"/>
          <a:srcRect t="-83999" b="-83999"/>
          <a:stretch>
            <a:fillRect/>
          </a:stretch>
        </p:blipFill>
        <p:spPr>
          <a:xfrm>
            <a:off x="1950721" y="1843346"/>
            <a:ext cx="2052320" cy="879534"/>
          </a:xfrm>
          <a:prstGeom prst="rect">
            <a:avLst/>
          </a:prstGeom>
        </p:spPr>
      </p:pic>
      <p:pic>
        <p:nvPicPr>
          <p:cNvPr id="4" name="Picture 3" descr="L2-2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240" y="2092961"/>
            <a:ext cx="2001060" cy="365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3029" y="1080254"/>
            <a:ext cx="4094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Calculation </a:t>
            </a:r>
            <a:r>
              <a:rPr lang="en-US" sz="3600" dirty="0"/>
              <a:t>of g</a:t>
            </a:r>
            <a:r>
              <a:rPr lang="en-US" sz="3600" baseline="30000" dirty="0"/>
              <a:t>(2)</a:t>
            </a:r>
            <a:r>
              <a:rPr lang="en-US" sz="3600" dirty="0"/>
              <a:t>(0)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6880" y="2761456"/>
            <a:ext cx="599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/>
              <a:t>I</a:t>
            </a:r>
            <a:r>
              <a:rPr lang="en-US" sz="2400" i="1" baseline="-25000" dirty="0"/>
              <a:t>I</a:t>
            </a:r>
            <a:r>
              <a:rPr lang="en-US" sz="2400" dirty="0"/>
              <a:t> is the intensity of the field incident on the beam splitter</a:t>
            </a:r>
            <a:endParaRPr lang="en-US" sz="2400" i="1" dirty="0"/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Symbol" charset="2"/>
                <a:cs typeface="Symbol" charset="2"/>
              </a:rPr>
              <a:t>a</a:t>
            </a:r>
            <a:r>
              <a:rPr lang="en-US" sz="2400" dirty="0"/>
              <a:t> and </a:t>
            </a:r>
            <a:r>
              <a:rPr lang="en-US" sz="2400" dirty="0">
                <a:latin typeface="Symbol" charset="2"/>
                <a:cs typeface="Symbol" charset="2"/>
              </a:rPr>
              <a:t>b</a:t>
            </a:r>
            <a:r>
              <a:rPr lang="en-US" sz="2400" dirty="0"/>
              <a:t> are the transmission and reflection coefficients, respectively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6800" y="5029200"/>
            <a:ext cx="45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22720" y="1229360"/>
            <a:ext cx="115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4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7" y="2331534"/>
            <a:ext cx="6584180" cy="373892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55344"/>
              </p:ext>
            </p:extLst>
          </p:nvPr>
        </p:nvGraphicFramePr>
        <p:xfrm>
          <a:off x="1569967" y="933450"/>
          <a:ext cx="6096000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6435"/>
                <a:gridCol w="1205948"/>
                <a:gridCol w="1643269"/>
                <a:gridCol w="2120348"/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g</a:t>
                      </a:r>
                      <a:r>
                        <a:rPr lang="en-US" baseline="30000" dirty="0" smtClean="0"/>
                        <a:t>(2)</a:t>
                      </a:r>
                      <a:r>
                        <a:rPr lang="en-US" dirty="0" smtClean="0"/>
                        <a:t>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 Deviation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00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5120" y="1493520"/>
            <a:ext cx="6210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Classical g</a:t>
            </a:r>
            <a:r>
              <a:rPr lang="en-US" sz="3200" baseline="30000" dirty="0"/>
              <a:t>(2)</a:t>
            </a:r>
            <a:r>
              <a:rPr lang="en-US" sz="3200" dirty="0"/>
              <a:t>(0) </a:t>
            </a:r>
            <a:r>
              <a:rPr lang="en-US" sz="3200" dirty="0" smtClean="0"/>
              <a:t>vs. </a:t>
            </a:r>
            <a:r>
              <a:rPr lang="en-US" sz="3200" dirty="0"/>
              <a:t>Quantum g</a:t>
            </a:r>
            <a:r>
              <a:rPr lang="en-US" sz="3200" baseline="30000" dirty="0"/>
              <a:t>(2)</a:t>
            </a:r>
            <a:r>
              <a:rPr lang="en-US" sz="3200" dirty="0"/>
              <a:t>(0)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1920" y="2550160"/>
            <a:ext cx="6766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detector measurements detect a classical </a:t>
            </a:r>
            <a:r>
              <a:rPr lang="en-US" sz="2400" dirty="0" smtClean="0"/>
              <a:t>field.</a:t>
            </a:r>
          </a:p>
          <a:p>
            <a:endParaRPr lang="en-US" sz="2400" dirty="0" smtClean="0"/>
          </a:p>
          <a:p>
            <a:r>
              <a:rPr lang="en-US" sz="2400" dirty="0"/>
              <a:t>Classical result: g</a:t>
            </a:r>
            <a:r>
              <a:rPr lang="en-US" sz="2400" baseline="30000" dirty="0"/>
              <a:t>(2)</a:t>
            </a:r>
            <a:r>
              <a:rPr lang="en-US" sz="2400" dirty="0"/>
              <a:t>(0) ≥ 1</a:t>
            </a:r>
          </a:p>
          <a:p>
            <a:endParaRPr lang="en-US" sz="2400" dirty="0"/>
          </a:p>
          <a:p>
            <a:r>
              <a:rPr lang="en-US" sz="2400" dirty="0"/>
              <a:t>Three detector measurements, conditioned on A counts</a:t>
            </a:r>
            <a:r>
              <a:rPr lang="en-US" sz="2400" dirty="0" smtClean="0"/>
              <a:t>, detect </a:t>
            </a:r>
            <a:r>
              <a:rPr lang="en-US" sz="2400" dirty="0"/>
              <a:t>a quantum </a:t>
            </a:r>
            <a:r>
              <a:rPr lang="en-US" sz="2400" dirty="0" smtClean="0"/>
              <a:t>field.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Quantum Result: g</a:t>
            </a:r>
            <a:r>
              <a:rPr lang="en-US" sz="2400" baseline="30000" dirty="0"/>
              <a:t>(2)</a:t>
            </a:r>
            <a:r>
              <a:rPr lang="en-US" sz="2400" dirty="0"/>
              <a:t>(0) &lt; </a:t>
            </a:r>
            <a:r>
              <a:rPr lang="en-US" sz="2400" dirty="0" smtClean="0"/>
              <a:t>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62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79043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Polarization Interferometer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99" y="1650658"/>
            <a:ext cx="4880187" cy="1128380"/>
          </a:xfrm>
        </p:spPr>
      </p:pic>
      <p:pic>
        <p:nvPicPr>
          <p:cNvPr id="3" name="Picture 2" descr="IMG_09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63794" y="2961911"/>
            <a:ext cx="4476127" cy="297244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860032" y="4137120"/>
            <a:ext cx="502935" cy="56586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1486" y="3546096"/>
            <a:ext cx="63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FF0000"/>
                </a:solidFill>
              </a:rPr>
              <a:t> /2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4428295" y="3915428"/>
            <a:ext cx="316809" cy="636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28295" y="3915428"/>
            <a:ext cx="676503" cy="448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28295" y="3915428"/>
            <a:ext cx="953117" cy="420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5700" y="3814828"/>
            <a:ext cx="58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PBS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104798" y="4627539"/>
            <a:ext cx="1106458" cy="35209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381412" y="4552090"/>
            <a:ext cx="829844" cy="4275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10082" y="4904181"/>
            <a:ext cx="66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BDP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64852" y="3481459"/>
            <a:ext cx="255470" cy="433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28781" y="3174906"/>
            <a:ext cx="60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BBO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18888" y="3495003"/>
            <a:ext cx="34306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17440" y="3167605"/>
            <a:ext cx="53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FF0000"/>
                </a:solidFill>
              </a:rPr>
              <a:t>/2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6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</a:t>
            </a:r>
            <a:r>
              <a:rPr lang="en-US" dirty="0" smtClean="0"/>
              <a:t>hoton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51337"/>
            <a:ext cx="6196405" cy="360381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If we see a sinusoidal pattern in </a:t>
            </a:r>
            <a:r>
              <a:rPr lang="en-US" dirty="0" smtClean="0"/>
              <a:t>B &amp; B’ </a:t>
            </a:r>
            <a:r>
              <a:rPr lang="en-US" dirty="0"/>
              <a:t>counts as </a:t>
            </a:r>
            <a:r>
              <a:rPr lang="en-US" dirty="0" smtClean="0"/>
              <a:t>we rotate </a:t>
            </a:r>
            <a:r>
              <a:rPr lang="en-US" dirty="0"/>
              <a:t>the </a:t>
            </a:r>
            <a:r>
              <a:rPr lang="en-US" dirty="0" smtClean="0"/>
              <a:t>BDP in a circular horizontal plane, </a:t>
            </a:r>
            <a:r>
              <a:rPr lang="en-US" dirty="0"/>
              <a:t>we are seeing an interference </a:t>
            </a:r>
            <a:r>
              <a:rPr lang="en-US" dirty="0" smtClean="0"/>
              <a:t>pattern.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If g</a:t>
            </a:r>
            <a:r>
              <a:rPr lang="en-US" baseline="30000" dirty="0"/>
              <a:t>(2)</a:t>
            </a:r>
            <a:r>
              <a:rPr lang="en-US" dirty="0"/>
              <a:t>(0) &lt; 1 and we see the same sinusoidal pattern in </a:t>
            </a:r>
            <a:r>
              <a:rPr lang="en-US" dirty="0" smtClean="0"/>
              <a:t>AB &amp; AB’ </a:t>
            </a:r>
            <a:r>
              <a:rPr lang="en-US" dirty="0"/>
              <a:t>coincidence counts, we are </a:t>
            </a:r>
            <a:r>
              <a:rPr lang="en-US" dirty="0" smtClean="0"/>
              <a:t>witnessing </a:t>
            </a:r>
            <a:r>
              <a:rPr lang="en-US" dirty="0"/>
              <a:t>single photon </a:t>
            </a:r>
            <a:r>
              <a:rPr lang="en-US" dirty="0" smtClean="0"/>
              <a:t>interference.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9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photon interference</a:t>
            </a:r>
            <a:endParaRPr lang="en-US" dirty="0"/>
          </a:p>
        </p:txBody>
      </p:sp>
      <p:pic>
        <p:nvPicPr>
          <p:cNvPr id="4" name="Content Placeholder 3" descr="SINGLE_PHOTON_INTER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b="6109"/>
          <a:stretch>
            <a:fillRect/>
          </a:stretch>
        </p:blipFill>
        <p:spPr>
          <a:xfrm>
            <a:off x="1463040" y="2403737"/>
            <a:ext cx="6196405" cy="3603812"/>
          </a:xfrm>
        </p:spPr>
      </p:pic>
      <p:sp>
        <p:nvSpPr>
          <p:cNvPr id="3" name="TextBox 2"/>
          <p:cNvSpPr txBox="1"/>
          <p:nvPr/>
        </p:nvSpPr>
        <p:spPr>
          <a:xfrm>
            <a:off x="3810000" y="2133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7360" y="2133600"/>
            <a:ext cx="32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4880" y="2133600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3040" y="2133600"/>
            <a:ext cx="4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9760" y="2133600"/>
            <a:ext cx="51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7120" y="2123440"/>
            <a:ext cx="65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ABB’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3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62000"/>
            <a:ext cx="6965245" cy="165847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Entanglement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“Spooky action at a distance”</a:t>
            </a:r>
            <a:br>
              <a:rPr lang="en-US" sz="3100" dirty="0" smtClean="0"/>
            </a:br>
            <a:r>
              <a:rPr lang="en-US" sz="3100" dirty="0" smtClean="0"/>
              <a:t>                      Albert Einstein</a:t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420471"/>
            <a:ext cx="6196405" cy="33025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Type I down conversion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21486"/>
              </p:ext>
            </p:extLst>
          </p:nvPr>
        </p:nvGraphicFramePr>
        <p:xfrm>
          <a:off x="4608513" y="3846195"/>
          <a:ext cx="3543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3" imgW="3543300" imgH="647700" progId="Equation.3">
                  <p:embed/>
                </p:oleObj>
              </mc:Choice>
              <mc:Fallback>
                <p:oleObj name="Equation" r:id="rId3" imgW="35433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8513" y="3846195"/>
                        <a:ext cx="35433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685840" y="3379705"/>
            <a:ext cx="283884" cy="79188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4179" y="4171587"/>
            <a:ext cx="113554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53459" y="4171587"/>
            <a:ext cx="7620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69724" y="3379705"/>
            <a:ext cx="306885" cy="7918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00786" y="3394649"/>
            <a:ext cx="59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45°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62768" y="3714387"/>
            <a:ext cx="328707" cy="914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91475" y="3714387"/>
            <a:ext cx="328705" cy="928141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Notched Right Arrow 28"/>
          <p:cNvSpPr/>
          <p:nvPr/>
        </p:nvSpPr>
        <p:spPr>
          <a:xfrm>
            <a:off x="2924889" y="4039809"/>
            <a:ext cx="537880" cy="26052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Notched Right Arrow 29"/>
          <p:cNvSpPr/>
          <p:nvPr/>
        </p:nvSpPr>
        <p:spPr>
          <a:xfrm>
            <a:off x="4135123" y="3983872"/>
            <a:ext cx="436258" cy="358585"/>
          </a:xfrm>
          <a:prstGeom prst="notch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8654" y="3080885"/>
            <a:ext cx="3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02311" y="3125711"/>
            <a:ext cx="53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/2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88480" y="3647440"/>
            <a:ext cx="548640" cy="1056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64400" y="3338457"/>
            <a:ext cx="32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14947"/>
              </p:ext>
            </p:extLst>
          </p:nvPr>
        </p:nvGraphicFramePr>
        <p:xfrm>
          <a:off x="2865120" y="5431790"/>
          <a:ext cx="3251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5" imgW="3251200" imgH="647700" progId="Equation.3">
                  <p:embed/>
                </p:oleObj>
              </mc:Choice>
              <mc:Fallback>
                <p:oleObj name="Equation" r:id="rId5" imgW="32512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5120" y="5431790"/>
                        <a:ext cx="3251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35521" y="5557520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29360" y="4927600"/>
            <a:ext cx="709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 is the phase diff. due to the birefringence &amp; dispersion in the crystals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7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Spontaneous parametric down conversion (SPDC) is a non-linear process that takes place when specially engineered optical crystals (e.g. Beta Barium Borate) are used.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process will “split” the incident light beam into two beams, a “signal” &amp; a ”idler” beam, at a well defined angle w.r.t. the pump axis.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2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eraser setup</a:t>
            </a:r>
            <a:endParaRPr lang="en-US" dirty="0"/>
          </a:p>
        </p:txBody>
      </p:sp>
      <p:pic>
        <p:nvPicPr>
          <p:cNvPr id="16" name="Content Placeholder 15" descr="B117F2AE-2AA3-4893-AA81-D8DB830BFFE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0" b="28190"/>
          <a:stretch>
            <a:fillRect/>
          </a:stretch>
        </p:blipFill>
        <p:spPr>
          <a:xfrm>
            <a:off x="1463040" y="2139577"/>
            <a:ext cx="6196405" cy="3603812"/>
          </a:xfrm>
        </p:spPr>
      </p:pic>
      <p:cxnSp>
        <p:nvCxnSpPr>
          <p:cNvPr id="20" name="Straight Arrow Connector 19"/>
          <p:cNvCxnSpPr/>
          <p:nvPr/>
        </p:nvCxnSpPr>
        <p:spPr>
          <a:xfrm>
            <a:off x="3362960" y="3302000"/>
            <a:ext cx="711200" cy="9347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62960" y="3302000"/>
            <a:ext cx="1727200" cy="406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27680" y="3037840"/>
            <a:ext cx="3714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851489" y="2419866"/>
            <a:ext cx="391071" cy="1966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21200" y="2194560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380480" y="2419866"/>
            <a:ext cx="487680" cy="20498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89600" y="2206506"/>
            <a:ext cx="75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DBBO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6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dancing photon…no partner at this time, just interfering w/ itself… </a:t>
            </a:r>
            <a:endParaRPr lang="en-US" sz="2800" dirty="0"/>
          </a:p>
        </p:txBody>
      </p:sp>
      <p:pic>
        <p:nvPicPr>
          <p:cNvPr id="4" name="Dancing_Photon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4229" y="2119313"/>
            <a:ext cx="2476958" cy="3603625"/>
          </a:xfrm>
        </p:spPr>
      </p:pic>
    </p:spTree>
    <p:extLst>
      <p:ext uri="{BB962C8B-B14F-4D97-AF65-F5344CB8AC3E}">
        <p14:creationId xmlns:p14="http://schemas.microsoft.com/office/powerpoint/2010/main" val="402549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References: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11375"/>
            <a:ext cx="6196405" cy="3811694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 smtClean="0"/>
              <a:t>Beck</a:t>
            </a:r>
            <a:r>
              <a:rPr lang="en-US" sz="1400" dirty="0"/>
              <a:t>, Mark. </a:t>
            </a:r>
            <a:r>
              <a:rPr lang="en-US" sz="1400" i="1" dirty="0"/>
              <a:t>Quantum Mechanics: Theory and Experiment</a:t>
            </a:r>
            <a:r>
              <a:rPr lang="en-US" sz="1400" dirty="0"/>
              <a:t>. </a:t>
            </a:r>
            <a:r>
              <a:rPr lang="en-US" sz="1400" dirty="0" smtClean="0"/>
              <a:t>New </a:t>
            </a:r>
            <a:r>
              <a:rPr lang="en-US" sz="1400" dirty="0"/>
              <a:t>York: Oxford UP, 2012. Print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Kitaeva</a:t>
            </a:r>
            <a:r>
              <a:rPr lang="en-US" sz="1400" dirty="0"/>
              <a:t>, G. </a:t>
            </a:r>
            <a:r>
              <a:rPr lang="en-US" sz="1400" dirty="0" err="1"/>
              <a:t>Kh</a:t>
            </a:r>
            <a:r>
              <a:rPr lang="en-US" sz="1400" dirty="0"/>
              <a:t>., and A. N. </a:t>
            </a:r>
            <a:r>
              <a:rPr lang="en-US" sz="1400" dirty="0" err="1"/>
              <a:t>Penin</a:t>
            </a:r>
            <a:r>
              <a:rPr lang="en-US" sz="1400" dirty="0"/>
              <a:t>. "Spontaneous Parametric </a:t>
            </a:r>
            <a:r>
              <a:rPr lang="en-US" sz="1400" dirty="0" smtClean="0"/>
              <a:t>Down</a:t>
            </a:r>
            <a:r>
              <a:rPr lang="en-US" sz="1400" dirty="0"/>
              <a:t>-conversion." </a:t>
            </a:r>
            <a:r>
              <a:rPr lang="en-US" sz="1400" i="1" dirty="0" err="1"/>
              <a:t>Jetp</a:t>
            </a:r>
            <a:r>
              <a:rPr lang="en-US" sz="1400" i="1" dirty="0"/>
              <a:t> </a:t>
            </a:r>
            <a:r>
              <a:rPr lang="en-US" sz="1400" i="1" dirty="0" err="1"/>
              <a:t>Lett</a:t>
            </a:r>
            <a:r>
              <a:rPr lang="en-US" sz="1400" i="1" dirty="0"/>
              <a:t>. Journal of Experimental </a:t>
            </a:r>
            <a:r>
              <a:rPr lang="en-US" sz="1400" i="1" dirty="0" smtClean="0"/>
              <a:t>and </a:t>
            </a:r>
            <a:r>
              <a:rPr lang="en-US" sz="1400" i="1" dirty="0"/>
              <a:t>Theoretical Physics Letters</a:t>
            </a:r>
            <a:r>
              <a:rPr lang="en-US" sz="1400" dirty="0"/>
              <a:t> 82.6 (2005): </a:t>
            </a:r>
            <a:r>
              <a:rPr lang="en-US" sz="1400" dirty="0" smtClean="0"/>
              <a:t>350</a:t>
            </a:r>
            <a:r>
              <a:rPr lang="en-US" sz="1400" dirty="0"/>
              <a:t>-55. Web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Wiersig</a:t>
            </a:r>
            <a:r>
              <a:rPr lang="en-US" sz="1400" dirty="0"/>
              <a:t>, J., C. </a:t>
            </a:r>
            <a:r>
              <a:rPr lang="en-US" sz="1400" dirty="0" err="1"/>
              <a:t>Gies</a:t>
            </a:r>
            <a:r>
              <a:rPr lang="en-US" sz="1400" dirty="0"/>
              <a:t>, F. </a:t>
            </a:r>
            <a:r>
              <a:rPr lang="en-US" sz="1400" dirty="0" err="1"/>
              <a:t>Jahnke</a:t>
            </a:r>
            <a:r>
              <a:rPr lang="en-US" sz="1400" dirty="0"/>
              <a:t>, M. </a:t>
            </a:r>
            <a:r>
              <a:rPr lang="en-US" sz="1400" dirty="0" err="1"/>
              <a:t>Aßmann</a:t>
            </a:r>
            <a:r>
              <a:rPr lang="en-US" sz="1400" dirty="0"/>
              <a:t>, T. </a:t>
            </a:r>
            <a:r>
              <a:rPr lang="en-US" sz="1400" dirty="0" err="1"/>
              <a:t>Berstermann</a:t>
            </a:r>
            <a:r>
              <a:rPr lang="en-US" sz="1400" dirty="0"/>
              <a:t>, </a:t>
            </a:r>
            <a:r>
              <a:rPr lang="en-US" sz="1400" dirty="0" smtClean="0"/>
              <a:t>M</a:t>
            </a:r>
            <a:r>
              <a:rPr lang="en-US" sz="1400" dirty="0"/>
              <a:t>. Bayer, C. </a:t>
            </a:r>
            <a:r>
              <a:rPr lang="en-US" sz="1400" dirty="0" err="1"/>
              <a:t>Kistner</a:t>
            </a:r>
            <a:r>
              <a:rPr lang="en-US" sz="1400" dirty="0"/>
              <a:t>, S. </a:t>
            </a:r>
            <a:r>
              <a:rPr lang="en-US" sz="1400" dirty="0" err="1"/>
              <a:t>Reitzenstein</a:t>
            </a:r>
            <a:r>
              <a:rPr lang="en-US" sz="1400" dirty="0"/>
              <a:t>, C. Schneider, S. </a:t>
            </a:r>
            <a:r>
              <a:rPr lang="en-US" sz="1400" dirty="0" err="1" smtClean="0"/>
              <a:t>Höfling</a:t>
            </a:r>
            <a:r>
              <a:rPr lang="en-US" sz="1400" dirty="0"/>
              <a:t>, A. </a:t>
            </a:r>
            <a:r>
              <a:rPr lang="en-US" sz="1400" dirty="0" err="1"/>
              <a:t>Forchel</a:t>
            </a:r>
            <a:r>
              <a:rPr lang="en-US" sz="1400" dirty="0"/>
              <a:t>, C. Kruse, J. </a:t>
            </a:r>
            <a:r>
              <a:rPr lang="en-US" sz="1400" dirty="0" err="1"/>
              <a:t>Kalden</a:t>
            </a:r>
            <a:r>
              <a:rPr lang="en-US" sz="1400" dirty="0"/>
              <a:t>, and D. </a:t>
            </a:r>
            <a:r>
              <a:rPr lang="en-US" sz="1400" dirty="0" err="1" smtClean="0"/>
              <a:t>Hommel</a:t>
            </a:r>
            <a:r>
              <a:rPr lang="en-US" sz="1400" dirty="0"/>
              <a:t>. "Direct Observation of Correlations </a:t>
            </a:r>
            <a:r>
              <a:rPr lang="en-US" sz="1400" dirty="0" smtClean="0"/>
              <a:t>between </a:t>
            </a:r>
            <a:r>
              <a:rPr lang="en-US" sz="1400" dirty="0"/>
              <a:t>Individual Photon Emission Events of a </a:t>
            </a:r>
            <a:r>
              <a:rPr lang="en-US" sz="1400" dirty="0" err="1" smtClean="0"/>
              <a:t>Microcavity</a:t>
            </a:r>
            <a:r>
              <a:rPr lang="en-US" sz="1400" dirty="0" smtClean="0"/>
              <a:t> </a:t>
            </a:r>
            <a:r>
              <a:rPr lang="en-US" sz="1400" dirty="0"/>
              <a:t>Laser." </a:t>
            </a:r>
            <a:r>
              <a:rPr lang="en-US" sz="1400" i="1" dirty="0"/>
              <a:t>Nature</a:t>
            </a:r>
            <a:r>
              <a:rPr lang="en-US" sz="1400" dirty="0"/>
              <a:t> 460.7252 (2009): 245-49. </a:t>
            </a:r>
            <a:r>
              <a:rPr lang="en-US" sz="1400" dirty="0" smtClean="0"/>
              <a:t>Web.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err="1"/>
              <a:t>Dehlinger</a:t>
            </a:r>
            <a:r>
              <a:rPr lang="en-US" sz="1400" dirty="0"/>
              <a:t>, Dietrich, and M. W. Mitchell. "Entangled Photons, </a:t>
            </a:r>
            <a:r>
              <a:rPr lang="en-US" sz="1400" dirty="0" err="1"/>
              <a:t>Nonlocality</a:t>
            </a:r>
            <a:r>
              <a:rPr lang="en-US" sz="1400" dirty="0"/>
              <a:t>, and Bell Inequalities in the Undergraduate Laboratory." </a:t>
            </a:r>
            <a:r>
              <a:rPr lang="en-US" sz="1400" i="1" dirty="0"/>
              <a:t>Am. J. Phys. American Journal of Physics</a:t>
            </a:r>
            <a:r>
              <a:rPr lang="en-US" sz="1400" dirty="0"/>
              <a:t> 70.9 (2002): 903. Web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http://hank.uoregon.edu/wiki/index.php/</a:t>
            </a:r>
            <a:r>
              <a:rPr lang="en-US" sz="1400" dirty="0" smtClean="0">
                <a:hlinkClick r:id="rId2"/>
              </a:rPr>
              <a:t>APL:Community_portal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Private communication:</a:t>
            </a:r>
          </a:p>
          <a:p>
            <a:pPr marL="0" indent="0">
              <a:buNone/>
            </a:pPr>
            <a:r>
              <a:rPr lang="en-US" sz="1400" dirty="0" smtClean="0"/>
              <a:t>Dr. Brian Boggs, Dr. </a:t>
            </a:r>
            <a:r>
              <a:rPr lang="en-US" sz="1400" dirty="0" err="1" smtClean="0"/>
              <a:t>Nima</a:t>
            </a:r>
            <a:r>
              <a:rPr lang="en-US" sz="1400" dirty="0" smtClean="0"/>
              <a:t> </a:t>
            </a:r>
            <a:r>
              <a:rPr lang="en-US" sz="1400" dirty="0" err="1" smtClean="0"/>
              <a:t>Dinyari</a:t>
            </a:r>
            <a:r>
              <a:rPr lang="en-US" sz="1400" dirty="0" smtClean="0"/>
              <a:t>, Ph.D. candidate Roger Smith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775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 SPDC?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b="1" i="1" dirty="0" smtClean="0"/>
              <a:t>Spontaneous</a:t>
            </a:r>
            <a:r>
              <a:rPr lang="en-US" dirty="0" smtClean="0"/>
              <a:t> : There is no input signal or idler field to stimulate the process: they are generated spontaneously inside the crystal.</a:t>
            </a:r>
          </a:p>
          <a:p>
            <a:pPr>
              <a:buFont typeface="Arial"/>
              <a:buChar char="•"/>
            </a:pPr>
            <a:r>
              <a:rPr lang="en-US" b="1" i="1" dirty="0" smtClean="0"/>
              <a:t>Parametric</a:t>
            </a:r>
            <a:r>
              <a:rPr lang="en-US" b="1" dirty="0" smtClean="0"/>
              <a:t> </a:t>
            </a:r>
            <a:r>
              <a:rPr lang="en-US" dirty="0" smtClean="0"/>
              <a:t>: An optical process </a:t>
            </a:r>
            <a:r>
              <a:rPr lang="en-US" dirty="0"/>
              <a:t>in which light interacts with </a:t>
            </a:r>
            <a:r>
              <a:rPr lang="en-US" dirty="0" smtClean="0"/>
              <a:t>matter </a:t>
            </a:r>
            <a:r>
              <a:rPr lang="en-US" dirty="0"/>
              <a:t>in such a way as to leave the quantum state of the material </a:t>
            </a:r>
            <a:r>
              <a:rPr lang="en-US" dirty="0" smtClean="0"/>
              <a:t>unchanged. </a:t>
            </a:r>
          </a:p>
          <a:p>
            <a:pPr>
              <a:buFont typeface="Arial"/>
              <a:buChar char="•"/>
            </a:pPr>
            <a:r>
              <a:rPr lang="en-US" b="1" i="1" dirty="0" smtClean="0"/>
              <a:t>Down-Conversion</a:t>
            </a:r>
            <a:r>
              <a:rPr lang="en-US" dirty="0" smtClean="0"/>
              <a:t>: Signal and idler fields always have a lower frequency than the pump.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would a physicist care</a:t>
            </a:r>
            <a:br>
              <a:rPr lang="en-US" dirty="0" smtClean="0"/>
            </a:br>
            <a:r>
              <a:rPr lang="en-US" dirty="0" smtClean="0"/>
              <a:t>about SPDC?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It is one of the most interesting quantum phenomena of nonlinear optics that has no classical correspondent.</a:t>
            </a:r>
          </a:p>
          <a:p>
            <a:pPr>
              <a:buFont typeface="Arial"/>
              <a:buChar char="•"/>
            </a:pPr>
            <a:r>
              <a:rPr lang="en-US" dirty="0" smtClean="0"/>
              <a:t>It is efficiently used in spectroscopy, quantum metrology, quantum optics, and quantum informatics.</a:t>
            </a:r>
          </a:p>
          <a:p>
            <a:pPr>
              <a:buFont typeface="Arial"/>
              <a:buChar char="•"/>
            </a:pPr>
            <a:r>
              <a:rPr lang="en-US" dirty="0" smtClean="0"/>
              <a:t>Most works on quantum optics and quantum informatics, that are associated with investigation and application of quantum features of the EMF, are based on SPDC.</a:t>
            </a:r>
          </a:p>
        </p:txBody>
      </p:sp>
    </p:spTree>
    <p:extLst>
      <p:ext uri="{BB962C8B-B14F-4D97-AF65-F5344CB8AC3E}">
        <p14:creationId xmlns:p14="http://schemas.microsoft.com/office/powerpoint/2010/main" val="283407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4979" y="1144310"/>
            <a:ext cx="6254044" cy="149640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 dirty="0" smtClean="0"/>
              <a:t>Main Objective:</a:t>
            </a:r>
            <a:br>
              <a:rPr lang="en-US" sz="3200" dirty="0" smtClean="0"/>
            </a:br>
            <a:r>
              <a:rPr lang="en-US" sz="3200" dirty="0" smtClean="0"/>
              <a:t>   Successfully build a quantum eraser 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56267" y="2263469"/>
            <a:ext cx="6231467" cy="365927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Necessary steps: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200" dirty="0" smtClean="0">
                <a:solidFill>
                  <a:schemeClr val="tx1"/>
                </a:solidFill>
              </a:rPr>
              <a:t>   Determine max. # counts vs. angle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200" dirty="0" smtClean="0">
                <a:solidFill>
                  <a:schemeClr val="tx1"/>
                </a:solidFill>
              </a:rPr>
              <a:t>   Determine max. # coincidences vs. angle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200" dirty="0" smtClean="0">
                <a:solidFill>
                  <a:schemeClr val="tx1"/>
                </a:solidFill>
              </a:rPr>
              <a:t>   Determine the  correct            value for a                   	  classical &amp; quantum field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  Build a polarized interferometer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  </a:t>
            </a:r>
            <a:r>
              <a:rPr lang="en-US" sz="2200" dirty="0" smtClean="0">
                <a:solidFill>
                  <a:schemeClr val="tx1"/>
                </a:solidFill>
              </a:rPr>
              <a:t> Observe </a:t>
            </a:r>
            <a:r>
              <a:rPr lang="en-US" sz="2200" dirty="0">
                <a:solidFill>
                  <a:schemeClr val="tx1"/>
                </a:solidFill>
              </a:rPr>
              <a:t>s</a:t>
            </a:r>
            <a:r>
              <a:rPr lang="en-US" sz="2200" dirty="0" smtClean="0">
                <a:solidFill>
                  <a:schemeClr val="tx1"/>
                </a:solidFill>
              </a:rPr>
              <a:t>ingle photon interference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	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991838"/>
              </p:ext>
            </p:extLst>
          </p:nvPr>
        </p:nvGraphicFramePr>
        <p:xfrm>
          <a:off x="5335397" y="3608513"/>
          <a:ext cx="635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3" imgW="635000" imgH="304800" progId="Equation.3">
                  <p:embed/>
                </p:oleObj>
              </mc:Choice>
              <mc:Fallback>
                <p:oleObj name="Equation" r:id="rId3" imgW="635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5397" y="3608513"/>
                        <a:ext cx="635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75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1"/>
            <a:ext cx="6965245" cy="2275828"/>
          </a:xfrm>
        </p:spPr>
        <p:txBody>
          <a:bodyPr anchor="t">
            <a:normAutofit/>
          </a:bodyPr>
          <a:lstStyle/>
          <a:p>
            <a:pPr algn="l"/>
            <a:r>
              <a:rPr lang="en-US" sz="1600" dirty="0"/>
              <a:t>SPDC is an optical parametric process of the spontaneous decay of monochromatic radiation (pumping) photons, incident on the medium w/ </a:t>
            </a:r>
            <a:r>
              <a:rPr lang="en-US" sz="1600" dirty="0" smtClean="0"/>
              <a:t>frequency       into </a:t>
            </a:r>
            <a:r>
              <a:rPr lang="en-US" sz="1600" dirty="0"/>
              <a:t>a pair of signal </a:t>
            </a:r>
            <a:r>
              <a:rPr lang="en-US" sz="1600" dirty="0" smtClean="0"/>
              <a:t>( frequency     </a:t>
            </a:r>
            <a:r>
              <a:rPr lang="en-US" sz="1600" dirty="0"/>
              <a:t>) and the idler (frequency      ) photons: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			(1)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	</a:t>
            </a:r>
            <a:r>
              <a:rPr lang="en-US" sz="1600" dirty="0" smtClean="0"/>
              <a:t>	    				(2)	</a:t>
            </a:r>
            <a:br>
              <a:rPr lang="en-US" sz="1600" dirty="0" smtClean="0"/>
            </a:br>
            <a:r>
              <a:rPr lang="en-US" sz="1600" dirty="0" smtClean="0"/>
              <a:t>  				 </a:t>
            </a:r>
            <a:r>
              <a:rPr lang="en-US" sz="1600" dirty="0"/>
              <a:t>	</a:t>
            </a:r>
            <a:r>
              <a:rPr lang="en-US" sz="1600" dirty="0" smtClean="0"/>
              <a:t>	           	</a:t>
            </a:r>
            <a:endParaRPr lang="en-US" sz="1600" dirty="0"/>
          </a:p>
        </p:txBody>
      </p:sp>
      <p:pic>
        <p:nvPicPr>
          <p:cNvPr id="8" name="Content Placeholder 7" descr="fig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" b="638"/>
          <a:stretch>
            <a:fillRect/>
          </a:stretch>
        </p:blipFill>
        <p:spPr>
          <a:xfrm>
            <a:off x="1723134" y="2718530"/>
            <a:ext cx="5761106" cy="3373122"/>
          </a:xfrm>
          <a:ln>
            <a:solidFill>
              <a:srgbClr val="0000FF"/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068581"/>
              </p:ext>
            </p:extLst>
          </p:nvPr>
        </p:nvGraphicFramePr>
        <p:xfrm>
          <a:off x="2116138" y="136525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" name="Equation" r:id="rId4" imgW="254000" imgH="279400" progId="Equation.3">
                  <p:embed/>
                </p:oleObj>
              </mc:Choice>
              <mc:Fallback>
                <p:oleObj name="Equation" r:id="rId4" imgW="254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138" y="1365250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541991"/>
              </p:ext>
            </p:extLst>
          </p:nvPr>
        </p:nvGraphicFramePr>
        <p:xfrm>
          <a:off x="5172075" y="1365250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" name="Equation" r:id="rId6" imgW="228600" imgH="266700" progId="Equation.3">
                  <p:embed/>
                </p:oleObj>
              </mc:Choice>
              <mc:Fallback>
                <p:oleObj name="Equation" r:id="rId6" imgW="228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72075" y="1365250"/>
                        <a:ext cx="228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10949"/>
              </p:ext>
            </p:extLst>
          </p:nvPr>
        </p:nvGraphicFramePr>
        <p:xfrm>
          <a:off x="2190750" y="1619250"/>
          <a:ext cx="21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" name="Equation" r:id="rId8" imgW="215900" imgH="266700" progId="Equation.3">
                  <p:embed/>
                </p:oleObj>
              </mc:Choice>
              <mc:Fallback>
                <p:oleObj name="Equation" r:id="rId8" imgW="215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0750" y="1619250"/>
                        <a:ext cx="215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77601" y="3508278"/>
            <a:ext cx="88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signal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36143" y="3487811"/>
            <a:ext cx="341745" cy="1897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68665" y="3054107"/>
            <a:ext cx="358340" cy="235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0800000" flipV="1">
            <a:off x="3746869" y="2861643"/>
            <a:ext cx="110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idler</a:t>
            </a:r>
            <a:endParaRPr lang="en-US" sz="1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705450"/>
              </p:ext>
            </p:extLst>
          </p:nvPr>
        </p:nvGraphicFramePr>
        <p:xfrm>
          <a:off x="3816350" y="1860550"/>
          <a:ext cx="1346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" name="Equation" r:id="rId10" imgW="1346200" imgH="279400" progId="Equation.3">
                  <p:embed/>
                </p:oleObj>
              </mc:Choice>
              <mc:Fallback>
                <p:oleObj name="Equation" r:id="rId10" imgW="1346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6350" y="1860550"/>
                        <a:ext cx="1346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19937"/>
              </p:ext>
            </p:extLst>
          </p:nvPr>
        </p:nvGraphicFramePr>
        <p:xfrm>
          <a:off x="5732518" y="3181882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" name="Equation" r:id="rId12" imgW="152400" imgH="215900" progId="Equation.3">
                  <p:embed/>
                </p:oleObj>
              </mc:Choice>
              <mc:Fallback>
                <p:oleObj name="Equation" r:id="rId1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32518" y="3181882"/>
                        <a:ext cx="152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17915"/>
              </p:ext>
            </p:extLst>
          </p:nvPr>
        </p:nvGraphicFramePr>
        <p:xfrm>
          <a:off x="5900429" y="3364920"/>
          <a:ext cx="165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" name="Equation" r:id="rId14" imgW="165100" imgH="215900" progId="Equation.3">
                  <p:embed/>
                </p:oleObj>
              </mc:Choice>
              <mc:Fallback>
                <p:oleObj name="Equation" r:id="rId1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00429" y="3364920"/>
                        <a:ext cx="1651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rc 29"/>
          <p:cNvSpPr/>
          <p:nvPr/>
        </p:nvSpPr>
        <p:spPr>
          <a:xfrm>
            <a:off x="5443130" y="3247310"/>
            <a:ext cx="45719" cy="282935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686799" y="3388778"/>
            <a:ext cx="45719" cy="337188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125373" y="3530245"/>
            <a:ext cx="74354" cy="246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88838" y="3706257"/>
            <a:ext cx="153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  <a:r>
              <a:rPr lang="en-US" sz="1600" dirty="0" smtClean="0"/>
              <a:t>eam blocker</a:t>
            </a:r>
            <a:endParaRPr lang="en-US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652784"/>
              </p:ext>
            </p:extLst>
          </p:nvPr>
        </p:nvGraphicFramePr>
        <p:xfrm>
          <a:off x="3790950" y="2308225"/>
          <a:ext cx="13811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" name="Equation" r:id="rId16" imgW="1181100" imgH="279400" progId="Equation.3">
                  <p:embed/>
                </p:oleObj>
              </mc:Choice>
              <mc:Fallback>
                <p:oleObj name="Equation" r:id="rId16" imgW="1181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90950" y="2308225"/>
                        <a:ext cx="1381125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11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46" y="817583"/>
            <a:ext cx="6853222" cy="1194390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>Laboratory setup for  determining the  </a:t>
            </a:r>
            <a:br>
              <a:rPr lang="en-US" sz="3200" dirty="0" smtClean="0"/>
            </a:br>
            <a:r>
              <a:rPr lang="en-US" sz="3200" dirty="0" smtClean="0"/>
              <a:t> counts/coincidences vs. angle </a:t>
            </a:r>
            <a:endParaRPr lang="en-US" sz="3200" dirty="0"/>
          </a:p>
        </p:txBody>
      </p:sp>
      <p:pic>
        <p:nvPicPr>
          <p:cNvPr id="4" name="Content Placeholder 3" descr="IMG_094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0" b="28190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>
            <a:off x="3432536" y="2829338"/>
            <a:ext cx="842418" cy="553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62624" y="2540116"/>
            <a:ext cx="14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Pump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beam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45453" y="2829338"/>
            <a:ext cx="402349" cy="553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39597" y="2414368"/>
            <a:ext cx="101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BBO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664730" y="4099396"/>
            <a:ext cx="1486578" cy="10059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00508" y="3802512"/>
            <a:ext cx="63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162624" y="4099396"/>
            <a:ext cx="1420793" cy="8550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7604" y="380056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703279" y="3822749"/>
            <a:ext cx="729257" cy="8802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24218" y="347856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B’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90203"/>
              </p:ext>
            </p:extLst>
          </p:nvPr>
        </p:nvGraphicFramePr>
        <p:xfrm>
          <a:off x="4470400" y="332105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4" imgW="203200" imgH="215900" progId="Equation.3">
                  <p:embed/>
                </p:oleObj>
              </mc:Choice>
              <mc:Fallback>
                <p:oleObj name="Equation" r:id="rId4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0400" y="3321050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664730" y="2783700"/>
            <a:ext cx="163453" cy="537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7243" y="2452091"/>
            <a:ext cx="5330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λ</a:t>
            </a:r>
            <a:r>
              <a:rPr lang="en-US" dirty="0" smtClean="0">
                <a:solidFill>
                  <a:srgbClr val="FFFF00"/>
                </a:solidFill>
              </a:rPr>
              <a:t>/2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1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62563" cy="158421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000" dirty="0" smtClean="0"/>
              <a:t>No. of counts registered when the PDA &amp; PDB were varied w.r.t</a:t>
            </a:r>
            <a:r>
              <a:rPr lang="en-US" sz="2000" dirty="0"/>
              <a:t> </a:t>
            </a:r>
            <a:r>
              <a:rPr lang="en-US" sz="2000" dirty="0" smtClean="0"/>
              <a:t>optical input axis.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Maximum # of counts                           </a:t>
            </a:r>
            <a:r>
              <a:rPr lang="en-US" sz="2000" dirty="0"/>
              <a:t> </a:t>
            </a:r>
            <a:r>
              <a:rPr lang="en-US" sz="2000" dirty="0" smtClean="0"/>
              <a:t>s at PDA was when 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Maximum # of counts 		  s at PDB was when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" b="-106"/>
          <a:stretch/>
        </p:blipFill>
        <p:spPr bwMode="auto">
          <a:xfrm>
            <a:off x="2200344" y="2464668"/>
            <a:ext cx="5079650" cy="35335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365176"/>
              </p:ext>
            </p:extLst>
          </p:nvPr>
        </p:nvGraphicFramePr>
        <p:xfrm>
          <a:off x="3420225" y="1478775"/>
          <a:ext cx="152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" name="Equation" r:id="rId4" imgW="1524000" imgH="228600" progId="Equation.3">
                  <p:embed/>
                </p:oleObj>
              </mc:Choice>
              <mc:Fallback>
                <p:oleObj name="Equation" r:id="rId4" imgW="1524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0225" y="1478775"/>
                        <a:ext cx="1524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95849"/>
              </p:ext>
            </p:extLst>
          </p:nvPr>
        </p:nvGraphicFramePr>
        <p:xfrm>
          <a:off x="3407652" y="2020067"/>
          <a:ext cx="154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" name="Equation" r:id="rId6" imgW="1549400" imgH="228600" progId="Equation.3">
                  <p:embed/>
                </p:oleObj>
              </mc:Choice>
              <mc:Fallback>
                <p:oleObj name="Equation" r:id="rId6" imgW="1549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07652" y="2020067"/>
                        <a:ext cx="1549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399620"/>
              </p:ext>
            </p:extLst>
          </p:nvPr>
        </p:nvGraphicFramePr>
        <p:xfrm>
          <a:off x="6922135" y="1965325"/>
          <a:ext cx="146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" name="Equation" r:id="rId8" imgW="1460500" imgH="304800" progId="Equation.3">
                  <p:embed/>
                </p:oleObj>
              </mc:Choice>
              <mc:Fallback>
                <p:oleObj name="Equation" r:id="rId8" imgW="1460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22135" y="1965325"/>
                        <a:ext cx="1460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75923"/>
              </p:ext>
            </p:extLst>
          </p:nvPr>
        </p:nvGraphicFramePr>
        <p:xfrm>
          <a:off x="6904038" y="1414463"/>
          <a:ext cx="144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" name="Equation" r:id="rId10" imgW="1447800" imgH="304800" progId="Equation.3">
                  <p:embed/>
                </p:oleObj>
              </mc:Choice>
              <mc:Fallback>
                <p:oleObj name="Equation" r:id="rId10" imgW="1447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04038" y="1414463"/>
                        <a:ext cx="1447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28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2100" dirty="0" smtClean="0"/>
              <a:t>On average, were registered 278 coincidences/0.5s when PDA was set at                       </a:t>
            </a:r>
            <a:r>
              <a:rPr lang="en-US" sz="2100" dirty="0"/>
              <a:t> </a:t>
            </a:r>
            <a:r>
              <a:rPr lang="en-US" sz="2100" dirty="0" smtClean="0"/>
              <a:t> , and PDB at                             w.r.t. optical input axis.</a:t>
            </a:r>
            <a:endParaRPr lang="en-US" sz="21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8" r="-14478"/>
          <a:stretch>
            <a:fillRect/>
          </a:stretch>
        </p:blipFill>
        <p:spPr bwMode="auto">
          <a:xfrm>
            <a:off x="1463040" y="2074850"/>
            <a:ext cx="6196405" cy="37991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622505"/>
              </p:ext>
            </p:extLst>
          </p:nvPr>
        </p:nvGraphicFramePr>
        <p:xfrm>
          <a:off x="2954338" y="1225550"/>
          <a:ext cx="162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" name="Equation" r:id="rId4" imgW="1625600" imgH="317500" progId="Equation.3">
                  <p:embed/>
                </p:oleObj>
              </mc:Choice>
              <mc:Fallback>
                <p:oleObj name="Equation" r:id="rId4" imgW="1625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4338" y="1225550"/>
                        <a:ext cx="1625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47000"/>
              </p:ext>
            </p:extLst>
          </p:nvPr>
        </p:nvGraphicFramePr>
        <p:xfrm>
          <a:off x="6086475" y="1206500"/>
          <a:ext cx="162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Equation" r:id="rId6" imgW="1625600" imgH="317500" progId="Equation.3">
                  <p:embed/>
                </p:oleObj>
              </mc:Choice>
              <mc:Fallback>
                <p:oleObj name="Equation" r:id="rId6" imgW="1625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6475" y="1206500"/>
                        <a:ext cx="1625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92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1101</TotalTime>
  <Words>956</Words>
  <Application>Microsoft Macintosh PowerPoint</Application>
  <PresentationFormat>On-screen Show (4:3)</PresentationFormat>
  <Paragraphs>125</Paragraphs>
  <Slides>22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Pushpin</vt:lpstr>
      <vt:lpstr>Equation</vt:lpstr>
      <vt:lpstr>Spontaneous Parametric Down Conversion</vt:lpstr>
      <vt:lpstr>SPONTANEOUS WHAT?</vt:lpstr>
      <vt:lpstr>Why  SPDC?</vt:lpstr>
      <vt:lpstr>Why would a physicist care about SPDC?</vt:lpstr>
      <vt:lpstr>Main Objective:    Successfully build a quantum eraser </vt:lpstr>
      <vt:lpstr>SPDC is an optical parametric process of the spontaneous decay of monochromatic radiation (pumping) photons, incident on the medium w/ frequency       into a pair of signal ( frequency     ) and the idler (frequency      ) photons:        (1)            (2)                       </vt:lpstr>
      <vt:lpstr>Laboratory setup for  determining the    counts/coincidences vs. angle </vt:lpstr>
      <vt:lpstr>No. of counts registered when the PDA &amp; PDB were varied w.r.t optical input axis.  Maximum # of counts                            s at PDA was when    Maximum # of counts     s at PDB was when</vt:lpstr>
      <vt:lpstr>On average, were registered 278 coincidences/0.5s when PDA was set at                         , and PDB at                             w.r.t. optical input axis.</vt:lpstr>
      <vt:lpstr>g(2)(0) Measurements</vt:lpstr>
      <vt:lpstr>Degree of Second-Order Coherence</vt:lpstr>
      <vt:lpstr>PowerPoint Presentation</vt:lpstr>
      <vt:lpstr>PowerPoint Presentation</vt:lpstr>
      <vt:lpstr>PowerPoint Presentation</vt:lpstr>
      <vt:lpstr>PowerPoint Presentation</vt:lpstr>
      <vt:lpstr>Polarization Interferometer</vt:lpstr>
      <vt:lpstr>Single photon interference</vt:lpstr>
      <vt:lpstr>Single photon interference</vt:lpstr>
      <vt:lpstr>Entanglement  “Spooky action at a distance”                       Albert Einstein </vt:lpstr>
      <vt:lpstr>Quantum eraser setup</vt:lpstr>
      <vt:lpstr>The dancing photon…no partner at this time, just interfering w/ itself… </vt:lpstr>
      <vt:lpstr>References: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Spontaneous Parametric Down Conversion</dc:title>
  <dc:creator>Alexander Watt</dc:creator>
  <cp:lastModifiedBy>Alexander Watt</cp:lastModifiedBy>
  <cp:revision>136</cp:revision>
  <cp:lastPrinted>2015-08-24T13:07:13Z</cp:lastPrinted>
  <dcterms:created xsi:type="dcterms:W3CDTF">2015-08-19T04:11:41Z</dcterms:created>
  <dcterms:modified xsi:type="dcterms:W3CDTF">2015-09-05T03:17:17Z</dcterms:modified>
</cp:coreProperties>
</file>