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7" r:id="rId11"/>
    <p:sldId id="268" r:id="rId12"/>
    <p:sldId id="264" r:id="rId13"/>
    <p:sldId id="265" r:id="rId14"/>
    <p:sldId id="266" r:id="rId15"/>
    <p:sldId id="271" r:id="rId16"/>
    <p:sldId id="272" r:id="rId17"/>
    <p:sldId id="28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D815-FDC7-4AE4-9281-496D091EF8DC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9776-45F9-46A7-B2EA-0443292A7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61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D815-FDC7-4AE4-9281-496D091EF8DC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9776-45F9-46A7-B2EA-0443292A7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24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D815-FDC7-4AE4-9281-496D091EF8DC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9776-45F9-46A7-B2EA-0443292A7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178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D815-FDC7-4AE4-9281-496D091EF8DC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9776-45F9-46A7-B2EA-0443292A7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58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D815-FDC7-4AE4-9281-496D091EF8DC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9776-45F9-46A7-B2EA-0443292A7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8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D815-FDC7-4AE4-9281-496D091EF8DC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9776-45F9-46A7-B2EA-0443292A7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5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D815-FDC7-4AE4-9281-496D091EF8DC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9776-45F9-46A7-B2EA-0443292A7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68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D815-FDC7-4AE4-9281-496D091EF8DC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9776-45F9-46A7-B2EA-0443292A7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1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D815-FDC7-4AE4-9281-496D091EF8DC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9776-45F9-46A7-B2EA-0443292A7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82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D815-FDC7-4AE4-9281-496D091EF8DC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9776-45F9-46A7-B2EA-0443292A7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54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D815-FDC7-4AE4-9281-496D091EF8DC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9776-45F9-46A7-B2EA-0443292A7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57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4D815-FDC7-4AE4-9281-496D091EF8DC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39776-45F9-46A7-B2EA-0443292A7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45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Two-Slit Interference,</a:t>
            </a:r>
            <a:br>
              <a:rPr lang="en-US" dirty="0" smtClean="0"/>
            </a:br>
            <a:r>
              <a:rPr lang="en-US" dirty="0" smtClean="0"/>
              <a:t>One Photon at a Time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</a:t>
            </a:r>
          </a:p>
          <a:p>
            <a:r>
              <a:rPr lang="en-US" dirty="0" smtClean="0"/>
              <a:t>Kevin Masson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37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Ratio of Light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1800" dirty="0" smtClean="0"/>
                  <a:t>The central maxima of the double slit had an intensity of 472mV at 6.25mm and the far slit at 6.25mm had an intensity of 169mV resulting in a ratio of light permitted through far slit v. both slits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169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472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=0.358</m:t>
                      </m:r>
                    </m:oMath>
                  </m:oMathPara>
                </a14:m>
                <a:endParaRPr lang="en-US" sz="1800" b="0" dirty="0" smtClean="0"/>
              </a:p>
              <a:p>
                <a:r>
                  <a:rPr lang="en-US" sz="1800" dirty="0" smtClean="0"/>
                  <a:t>The near slit had an intensity of 169mV at 6.25mm which results in the same ratio as that of the far slit</a:t>
                </a:r>
                <a:endParaRPr lang="en-US" sz="1800" b="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23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Photon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I set up the Photomultiplier Tube to collect the light as it passes through the detector slit and then I record the photon count per second. Here I am no longer using the laser, I have switched to a fairly dim </a:t>
            </a:r>
            <a:r>
              <a:rPr lang="en-US" dirty="0" err="1" smtClean="0"/>
              <a:t>lightbulb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56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676400"/>
            <a:ext cx="73406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05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50" y="1766888"/>
            <a:ext cx="7377113" cy="332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77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 descr="http://hyperphysics.phy-astr.gsu.edu/hbase/phyopt/imgpho/fraunge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47800"/>
            <a:ext cx="7772400" cy="461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38300" y="457200"/>
            <a:ext cx="601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Fraunhofer</a:t>
            </a:r>
            <a:r>
              <a:rPr lang="en-US" sz="4800" dirty="0" smtClean="0"/>
              <a:t> Diffraction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0062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Intensity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Intensity of light is given by: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𝐼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𝛽</m:t>
                              </m:r>
                            </m:e>
                          </m:func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𝜆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𝑠𝑖𝑛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𝜃</m:t>
                    </m:r>
                  </m:oMath>
                </a14:m>
                <a:r>
                  <a:rPr lang="en-US" b="0" dirty="0" smtClean="0">
                    <a:ea typeface="Cambria Math"/>
                  </a:rPr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𝜆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𝑠𝑖𝑛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𝜃</m:t>
                    </m:r>
                  </m:oMath>
                </a14:m>
                <a:r>
                  <a:rPr lang="en-US" b="0" dirty="0" smtClean="0">
                    <a:ea typeface="Cambria Math"/>
                  </a:rPr>
                  <a:t>.</a:t>
                </a:r>
              </a:p>
              <a:p>
                <a:r>
                  <a:rPr lang="en-US" dirty="0" smtClean="0">
                    <a:ea typeface="Cambria Math"/>
                  </a:rPr>
                  <a:t>a is the width of the slits in the double slit</a:t>
                </a:r>
              </a:p>
              <a:p>
                <a:r>
                  <a:rPr lang="en-US" dirty="0" smtClean="0">
                    <a:ea typeface="Cambria Math"/>
                  </a:rPr>
                  <a:t>d is the center to center separation distance.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0575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4a.wolframalpha.com/Calculate/MSP/MSP13211gab033ede33bg52000069e1d632geied1fb?MSPStoreType=image/gif&amp;s=52&amp;w=325.&amp;h=164.&amp;cdf=RangeContr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7593013" cy="383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9562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Nave, R.. "</a:t>
            </a:r>
            <a:r>
              <a:rPr lang="en-US" sz="1800" dirty="0" err="1" smtClean="0"/>
              <a:t>Fraunhofer</a:t>
            </a:r>
            <a:r>
              <a:rPr lang="en-US" sz="1800" dirty="0" smtClean="0"/>
              <a:t> Diffraction Geometry." </a:t>
            </a:r>
            <a:r>
              <a:rPr lang="en-US" sz="1800" i="1" dirty="0" err="1" smtClean="0"/>
              <a:t>Fraunhofer</a:t>
            </a:r>
            <a:r>
              <a:rPr lang="en-US" sz="1800" i="1" dirty="0" smtClean="0"/>
              <a:t> Diffraction</a:t>
            </a:r>
            <a:r>
              <a:rPr lang="en-US" sz="1800" dirty="0" smtClean="0"/>
              <a:t>. </a:t>
            </a:r>
            <a:r>
              <a:rPr lang="en-US" sz="1800" dirty="0" err="1" smtClean="0"/>
              <a:t>hyperphysics.phy</a:t>
            </a:r>
            <a:r>
              <a:rPr lang="en-US" sz="1800" dirty="0" smtClean="0"/>
              <a:t>, </a:t>
            </a:r>
            <a:r>
              <a:rPr lang="en-US" sz="1800" dirty="0" err="1" smtClean="0"/>
              <a:t>n.d.</a:t>
            </a:r>
            <a:r>
              <a:rPr lang="en-US" sz="1800" dirty="0" smtClean="0"/>
              <a:t> Web. 8 June 2014. &lt;http://hyperphysics.phy-astr.gsu.edu/hbase/phyopt/fraungeo.html&gt;.</a:t>
            </a:r>
          </a:p>
          <a:p>
            <a:r>
              <a:rPr lang="en-US" sz="1800" dirty="0" smtClean="0"/>
              <a:t>"Two Slit Interference, One Photon at a Time by </a:t>
            </a:r>
            <a:r>
              <a:rPr lang="en-US" sz="1800" dirty="0" err="1" smtClean="0"/>
              <a:t>TeachSpin</a:t>
            </a:r>
            <a:r>
              <a:rPr lang="en-US" sz="1800" dirty="0" smtClean="0"/>
              <a:t>." </a:t>
            </a:r>
            <a:r>
              <a:rPr lang="en-US" sz="1800" i="1" dirty="0" smtClean="0"/>
              <a:t>Two Slit Interference, One Photon at a Time by </a:t>
            </a:r>
            <a:r>
              <a:rPr lang="en-US" sz="1800" i="1" dirty="0" err="1" smtClean="0"/>
              <a:t>TeachSpin</a:t>
            </a:r>
            <a:r>
              <a:rPr lang="en-US" sz="1800" dirty="0" smtClean="0"/>
              <a:t>. </a:t>
            </a:r>
            <a:r>
              <a:rPr lang="en-US" sz="1800" dirty="0" err="1" smtClean="0"/>
              <a:t>TeachSpin</a:t>
            </a:r>
            <a:r>
              <a:rPr lang="en-US" sz="1800" dirty="0" smtClean="0"/>
              <a:t>, </a:t>
            </a:r>
            <a:r>
              <a:rPr lang="en-US" sz="1800" dirty="0" err="1" smtClean="0"/>
              <a:t>n.d.</a:t>
            </a:r>
            <a:r>
              <a:rPr lang="en-US" sz="1800" dirty="0" smtClean="0"/>
              <a:t> Web. 29 Mar. 2014. &lt;http://www.teachspin.com/instruments/two_slit/&gt;.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51217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4114800" cy="3329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886200"/>
            <a:ext cx="6324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789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5000625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799" y="4419600"/>
            <a:ext cx="3914775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106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838200"/>
            <a:ext cx="7086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then found positions of the slit blocker that would effect the double slit, there are five positions;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/>
              <a:t>Far side with both slits blocked, allowing no light to pass.</a:t>
            </a:r>
          </a:p>
          <a:p>
            <a:pPr marL="342900" indent="-342900">
              <a:buAutoNum type="arabicPeriod"/>
            </a:pPr>
            <a:r>
              <a:rPr lang="en-US" dirty="0" smtClean="0"/>
              <a:t>Allowing light to emerge from far slit only.</a:t>
            </a:r>
          </a:p>
          <a:p>
            <a:pPr marL="342900" indent="-342900">
              <a:buAutoNum type="arabicPeriod"/>
            </a:pPr>
            <a:r>
              <a:rPr lang="en-US" dirty="0" smtClean="0"/>
              <a:t>Allowing light to emerge from both slits.</a:t>
            </a:r>
          </a:p>
          <a:p>
            <a:pPr marL="342900" indent="-342900">
              <a:buAutoNum type="arabicPeriod"/>
            </a:pPr>
            <a:r>
              <a:rPr lang="en-US" dirty="0" smtClean="0"/>
              <a:t>Allowing light to emerge form near slit only.</a:t>
            </a:r>
          </a:p>
          <a:p>
            <a:pPr marL="342900" indent="-342900">
              <a:buAutoNum type="arabicPeriod"/>
            </a:pPr>
            <a:r>
              <a:rPr lang="en-US" dirty="0" smtClean="0"/>
              <a:t>Near side with both slits blocked, allowing no light to pass.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810000"/>
            <a:ext cx="6321425" cy="251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168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533400"/>
            <a:ext cx="5410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At position 1 and 5: No image is shown on the notecard.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At position 2 and 4: A diffraction pattern similar to that of the single slit pattern below is present on the notecard.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At position 3: A diffraction pattern similar to that of the double slit pattern below is present on the notecard.</a:t>
            </a:r>
          </a:p>
          <a:p>
            <a:endParaRPr lang="en-US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971800"/>
            <a:ext cx="5105400" cy="3124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21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 Intensities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part of the experiment I record the voltage output of the light after it hits the photodiode detector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55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63" y="1474788"/>
            <a:ext cx="7151687" cy="390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328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0" y="1763713"/>
            <a:ext cx="7175500" cy="332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535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88" y="1752600"/>
            <a:ext cx="7158037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700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</TotalTime>
  <Words>379</Words>
  <Application>Microsoft Office PowerPoint</Application>
  <PresentationFormat>On-screen Show (4:3)</PresentationFormat>
  <Paragraphs>31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Two-Slit Interference, One Photon at a Time</vt:lpstr>
      <vt:lpstr>PowerPoint Presentation</vt:lpstr>
      <vt:lpstr>PowerPoint Presentation</vt:lpstr>
      <vt:lpstr>PowerPoint Presentation</vt:lpstr>
      <vt:lpstr>PowerPoint Presentation</vt:lpstr>
      <vt:lpstr>Light Intensities</vt:lpstr>
      <vt:lpstr>PowerPoint Presentation</vt:lpstr>
      <vt:lpstr>PowerPoint Presentation</vt:lpstr>
      <vt:lpstr>PowerPoint Presentation</vt:lpstr>
      <vt:lpstr>Ratio of Light</vt:lpstr>
      <vt:lpstr>Single Photon</vt:lpstr>
      <vt:lpstr>PowerPoint Presentation</vt:lpstr>
      <vt:lpstr>PowerPoint Presentation</vt:lpstr>
      <vt:lpstr>PowerPoint Presentation</vt:lpstr>
      <vt:lpstr>Intensity</vt:lpstr>
      <vt:lpstr>PowerPoint Presentation</vt:lpstr>
      <vt:lpstr>Sources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Two-Slit Interference, One Photon at a Time</dc:title>
  <dc:creator>Lord Farquad</dc:creator>
  <cp:lastModifiedBy>Lord Farquad</cp:lastModifiedBy>
  <cp:revision>13</cp:revision>
  <dcterms:created xsi:type="dcterms:W3CDTF">2014-06-13T03:00:08Z</dcterms:created>
  <dcterms:modified xsi:type="dcterms:W3CDTF">2014-06-13T19:28:11Z</dcterms:modified>
</cp:coreProperties>
</file>