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59" r:id="rId6"/>
    <p:sldId id="267" r:id="rId7"/>
    <p:sldId id="281" r:id="rId8"/>
    <p:sldId id="261" r:id="rId9"/>
    <p:sldId id="262" r:id="rId10"/>
    <p:sldId id="265" r:id="rId11"/>
    <p:sldId id="266" r:id="rId12"/>
    <p:sldId id="283" r:id="rId13"/>
    <p:sldId id="285" r:id="rId14"/>
    <p:sldId id="264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89" r:id="rId23"/>
    <p:sldId id="290" r:id="rId24"/>
    <p:sldId id="291" r:id="rId25"/>
    <p:sldId id="288" r:id="rId26"/>
    <p:sldId id="28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 b="0"/>
            </a:pPr>
            <a:r>
              <a:rPr lang="en-US"/>
              <a:t>Laser Power vs. Optical Power</a:t>
            </a:r>
          </a:p>
        </c:rich>
      </c:tx>
      <c:layout>
        <c:manualLayout>
          <c:xMode val="edge"/>
          <c:yMode val="edge"/>
          <c:x val="0.33861771677513552"/>
          <c:y val="3.1244820155809726E-2"/>
        </c:manualLayout>
      </c:layout>
    </c:title>
    <c:plotArea>
      <c:layout>
        <c:manualLayout>
          <c:xMode val="edge"/>
          <c:yMode val="edge"/>
          <c:x val="7.5171422153653397E-2"/>
          <c:y val="0.15572683573678112"/>
          <c:w val="0.7588444964622022"/>
          <c:h val="0.74075892774923102"/>
        </c:manualLayout>
      </c:layout>
      <c:scatterChart>
        <c:scatterStyle val="lineMarker"/>
        <c:ser>
          <c:idx val="0"/>
          <c:order val="0"/>
          <c:tx>
            <c:v>Source</c:v>
          </c:tx>
          <c:spPr>
            <a:ln w="28800">
              <a:solidFill>
                <a:srgbClr val="004586"/>
              </a:solidFill>
            </a:ln>
          </c:spPr>
          <c:marker>
            <c:symbol val="none"/>
          </c:marker>
          <c:xVal>
            <c:numLit>
              <c:formatCode>General</c:formatCode>
              <c:ptCount val="13"/>
              <c:pt idx="0">
                <c:v>-11.950000000000006</c:v>
              </c:pt>
              <c:pt idx="1">
                <c:v>-11.9</c:v>
              </c:pt>
              <c:pt idx="2">
                <c:v>-11.850000000000007</c:v>
              </c:pt>
              <c:pt idx="3">
                <c:v>-11.84</c:v>
              </c:pt>
              <c:pt idx="4">
                <c:v>-11.83</c:v>
              </c:pt>
              <c:pt idx="5">
                <c:v>-11.82</c:v>
              </c:pt>
              <c:pt idx="6">
                <c:v>-11.81</c:v>
              </c:pt>
              <c:pt idx="7">
                <c:v>-11.8</c:v>
              </c:pt>
              <c:pt idx="8">
                <c:v>-11.75</c:v>
              </c:pt>
              <c:pt idx="9">
                <c:v>-11.7</c:v>
              </c:pt>
              <c:pt idx="10">
                <c:v>-11.65</c:v>
              </c:pt>
              <c:pt idx="11">
                <c:v>-11.6</c:v>
              </c:pt>
              <c:pt idx="12">
                <c:v>-11.55</c:v>
              </c:pt>
            </c:numLit>
          </c:xVal>
          <c:yVal>
            <c:numLit>
              <c:formatCode>General</c:formatCode>
              <c:ptCount val="13"/>
              <c:pt idx="0">
                <c:v>0.1790000000000001</c:v>
              </c:pt>
              <c:pt idx="1">
                <c:v>0.78700000000000003</c:v>
              </c:pt>
              <c:pt idx="2">
                <c:v>5.7</c:v>
              </c:pt>
              <c:pt idx="3">
                <c:v>67.599999999999994</c:v>
              </c:pt>
              <c:pt idx="4">
                <c:v>88.3</c:v>
              </c:pt>
              <c:pt idx="5">
                <c:v>184.8</c:v>
              </c:pt>
              <c:pt idx="6">
                <c:v>229.1</c:v>
              </c:pt>
              <c:pt idx="7">
                <c:v>368</c:v>
              </c:pt>
              <c:pt idx="8">
                <c:v>829.2</c:v>
              </c:pt>
              <c:pt idx="9">
                <c:v>1184</c:v>
              </c:pt>
              <c:pt idx="10">
                <c:v>1657</c:v>
              </c:pt>
              <c:pt idx="11">
                <c:v>2705</c:v>
              </c:pt>
              <c:pt idx="12">
                <c:v>2560</c:v>
              </c:pt>
            </c:numLit>
          </c:yVal>
        </c:ser>
        <c:ser>
          <c:idx val="1"/>
          <c:order val="1"/>
          <c:tx>
            <c:v>Detector</c:v>
          </c:tx>
          <c:spPr>
            <a:ln w="28800">
              <a:solidFill>
                <a:srgbClr val="FF420E"/>
              </a:solidFill>
            </a:ln>
          </c:spPr>
          <c:marker>
            <c:symbol val="none"/>
          </c:marker>
          <c:xVal>
            <c:numLit>
              <c:formatCode>General</c:formatCode>
              <c:ptCount val="13"/>
              <c:pt idx="0">
                <c:v>-11.950000000000006</c:v>
              </c:pt>
              <c:pt idx="1">
                <c:v>-11.9</c:v>
              </c:pt>
              <c:pt idx="2">
                <c:v>-11.850000000000007</c:v>
              </c:pt>
              <c:pt idx="3">
                <c:v>-11.84</c:v>
              </c:pt>
              <c:pt idx="4">
                <c:v>-11.83</c:v>
              </c:pt>
              <c:pt idx="5">
                <c:v>-11.82</c:v>
              </c:pt>
              <c:pt idx="6">
                <c:v>-11.81</c:v>
              </c:pt>
              <c:pt idx="7">
                <c:v>-11.8</c:v>
              </c:pt>
              <c:pt idx="8">
                <c:v>-11.75</c:v>
              </c:pt>
              <c:pt idx="9">
                <c:v>-11.7</c:v>
              </c:pt>
              <c:pt idx="10">
                <c:v>-11.65</c:v>
              </c:pt>
              <c:pt idx="11">
                <c:v>-11.6</c:v>
              </c:pt>
              <c:pt idx="12">
                <c:v>-11.55</c:v>
              </c:pt>
            </c:numLit>
          </c:xVal>
          <c:yVal>
            <c:numLit>
              <c:formatCode>General</c:formatCode>
              <c:ptCount val="13"/>
              <c:pt idx="0">
                <c:v>0.16600000000000006</c:v>
              </c:pt>
              <c:pt idx="1">
                <c:v>0.98099999999999998</c:v>
              </c:pt>
              <c:pt idx="2">
                <c:v>1.5</c:v>
              </c:pt>
              <c:pt idx="3">
                <c:v>11.2</c:v>
              </c:pt>
              <c:pt idx="4">
                <c:v>16.850000000000001</c:v>
              </c:pt>
              <c:pt idx="5">
                <c:v>31.5</c:v>
              </c:pt>
              <c:pt idx="6">
                <c:v>40.18</c:v>
              </c:pt>
              <c:pt idx="7">
                <c:v>53.4</c:v>
              </c:pt>
              <c:pt idx="8">
                <c:v>109.2</c:v>
              </c:pt>
              <c:pt idx="9">
                <c:v>168.3</c:v>
              </c:pt>
              <c:pt idx="10">
                <c:v>214.1</c:v>
              </c:pt>
              <c:pt idx="11">
                <c:v>263.60000000000002</c:v>
              </c:pt>
              <c:pt idx="12">
                <c:v>301.10000000000002</c:v>
              </c:pt>
            </c:numLit>
          </c:yVal>
        </c:ser>
        <c:ser>
          <c:idx val="2"/>
          <c:order val="2"/>
          <c:tx>
            <c:v>CCW Arm</c:v>
          </c:tx>
          <c:spPr>
            <a:ln w="28800">
              <a:solidFill>
                <a:srgbClr val="FFD320"/>
              </a:solidFill>
            </a:ln>
          </c:spPr>
          <c:marker>
            <c:symbol val="none"/>
          </c:marker>
          <c:xVal>
            <c:numLit>
              <c:formatCode>General</c:formatCode>
              <c:ptCount val="13"/>
              <c:pt idx="0">
                <c:v>-11.950000000000006</c:v>
              </c:pt>
              <c:pt idx="1">
                <c:v>-11.9</c:v>
              </c:pt>
              <c:pt idx="2">
                <c:v>-11.850000000000007</c:v>
              </c:pt>
              <c:pt idx="3">
                <c:v>-11.84</c:v>
              </c:pt>
              <c:pt idx="4">
                <c:v>-11.83</c:v>
              </c:pt>
              <c:pt idx="5">
                <c:v>-11.82</c:v>
              </c:pt>
              <c:pt idx="6">
                <c:v>-11.81</c:v>
              </c:pt>
              <c:pt idx="7">
                <c:v>-11.8</c:v>
              </c:pt>
              <c:pt idx="8">
                <c:v>-11.75</c:v>
              </c:pt>
              <c:pt idx="9">
                <c:v>-11.7</c:v>
              </c:pt>
              <c:pt idx="10">
                <c:v>-11.65</c:v>
              </c:pt>
              <c:pt idx="11">
                <c:v>-11.6</c:v>
              </c:pt>
              <c:pt idx="12">
                <c:v>-11.55</c:v>
              </c:pt>
            </c:numLit>
          </c:xVal>
          <c:yVal>
            <c:numLit>
              <c:formatCode>General</c:formatCode>
              <c:ptCount val="13"/>
              <c:pt idx="0">
                <c:v>2.7900000000000015E-2</c:v>
              </c:pt>
              <c:pt idx="1">
                <c:v>0.127</c:v>
              </c:pt>
              <c:pt idx="2">
                <c:v>0.72700000000000042</c:v>
              </c:pt>
              <c:pt idx="3">
                <c:v>8.67</c:v>
              </c:pt>
              <c:pt idx="4">
                <c:v>19.190000000000001</c:v>
              </c:pt>
              <c:pt idx="5">
                <c:v>34.800000000000004</c:v>
              </c:pt>
              <c:pt idx="6">
                <c:v>50.57</c:v>
              </c:pt>
              <c:pt idx="7">
                <c:v>65.5</c:v>
              </c:pt>
              <c:pt idx="8">
                <c:v>153.30000000000001</c:v>
              </c:pt>
              <c:pt idx="9">
                <c:v>220.7</c:v>
              </c:pt>
              <c:pt idx="10">
                <c:v>299.89999999999981</c:v>
              </c:pt>
              <c:pt idx="11">
                <c:v>372.5</c:v>
              </c:pt>
              <c:pt idx="12">
                <c:v>461.5</c:v>
              </c:pt>
            </c:numLit>
          </c:yVal>
        </c:ser>
        <c:ser>
          <c:idx val="3"/>
          <c:order val="3"/>
          <c:tx>
            <c:v>CW Arm</c:v>
          </c:tx>
          <c:spPr>
            <a:ln w="28800">
              <a:solidFill>
                <a:srgbClr val="579D1C"/>
              </a:solidFill>
            </a:ln>
          </c:spPr>
          <c:marker>
            <c:symbol val="none"/>
          </c:marker>
          <c:xVal>
            <c:numLit>
              <c:formatCode>General</c:formatCode>
              <c:ptCount val="13"/>
              <c:pt idx="0">
                <c:v>-11.950000000000006</c:v>
              </c:pt>
              <c:pt idx="1">
                <c:v>-11.9</c:v>
              </c:pt>
              <c:pt idx="2">
                <c:v>-11.850000000000007</c:v>
              </c:pt>
              <c:pt idx="3">
                <c:v>-11.84</c:v>
              </c:pt>
              <c:pt idx="4">
                <c:v>-11.83</c:v>
              </c:pt>
              <c:pt idx="5">
                <c:v>-11.82</c:v>
              </c:pt>
              <c:pt idx="6">
                <c:v>-11.81</c:v>
              </c:pt>
              <c:pt idx="7">
                <c:v>-11.8</c:v>
              </c:pt>
              <c:pt idx="8">
                <c:v>-11.75</c:v>
              </c:pt>
              <c:pt idx="9">
                <c:v>-11.7</c:v>
              </c:pt>
              <c:pt idx="10">
                <c:v>-11.65</c:v>
              </c:pt>
              <c:pt idx="11">
                <c:v>-11.6</c:v>
              </c:pt>
              <c:pt idx="12">
                <c:v>-11.55</c:v>
              </c:pt>
            </c:numLit>
          </c:xVal>
          <c:yVal>
            <c:numLit>
              <c:formatCode>General</c:formatCode>
              <c:ptCount val="13"/>
              <c:pt idx="0">
                <c:v>2.600000000000002E-2</c:v>
              </c:pt>
              <c:pt idx="1">
                <c:v>0.15600000000000011</c:v>
              </c:pt>
              <c:pt idx="2">
                <c:v>1.35</c:v>
              </c:pt>
              <c:pt idx="3">
                <c:v>7.4</c:v>
              </c:pt>
              <c:pt idx="4">
                <c:v>24.810000000000013</c:v>
              </c:pt>
              <c:pt idx="5">
                <c:v>44.58</c:v>
              </c:pt>
              <c:pt idx="6">
                <c:v>59.13</c:v>
              </c:pt>
              <c:pt idx="7">
                <c:v>73.8</c:v>
              </c:pt>
              <c:pt idx="8">
                <c:v>152</c:v>
              </c:pt>
              <c:pt idx="9">
                <c:v>236.5</c:v>
              </c:pt>
              <c:pt idx="10">
                <c:v>318.8</c:v>
              </c:pt>
              <c:pt idx="11">
                <c:v>397.3</c:v>
              </c:pt>
              <c:pt idx="12">
                <c:v>481</c:v>
              </c:pt>
            </c:numLit>
          </c:yVal>
        </c:ser>
        <c:axId val="88685568"/>
        <c:axId val="88683648"/>
      </c:scatterChart>
      <c:valAx>
        <c:axId val="8868364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Optical Power (μW)</a:t>
                </a:r>
              </a:p>
            </c:rich>
          </c:tx>
          <c:layout>
            <c:manualLayout>
              <c:xMode val="edge"/>
              <c:yMode val="edge"/>
              <c:x val="2.3993190402723855E-2"/>
              <c:y val="0.64594728990551964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88685568"/>
        <c:crosses val="autoZero"/>
        <c:crossBetween val="midCat"/>
      </c:valAx>
      <c:valAx>
        <c:axId val="88685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Laser Operating Voltage (V)</a:t>
                </a:r>
              </a:p>
            </c:rich>
          </c:tx>
          <c:layout>
            <c:manualLayout>
              <c:xMode val="edge"/>
              <c:yMode val="edge"/>
              <c:x val="0.34526786189285569"/>
              <c:y val="0.91654235040609966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88683648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300" b="0"/>
            </a:pPr>
            <a:r>
              <a:rPr lang="en-US"/>
              <a:t>CW Rotational Data</a:t>
            </a:r>
          </a:p>
        </c:rich>
      </c:tx>
      <c:layout>
        <c:manualLayout>
          <c:xMode val="edge"/>
          <c:yMode val="edge"/>
          <c:x val="0.34343738101054638"/>
          <c:y val="3.6458333333333336E-2"/>
        </c:manualLayout>
      </c:layout>
    </c:title>
    <c:plotArea>
      <c:layout>
        <c:manualLayout>
          <c:xMode val="edge"/>
          <c:yMode val="edge"/>
          <c:x val="0.10172429592689471"/>
          <c:y val="0.19077001238156763"/>
          <c:w val="0.8582788446838937"/>
          <c:h val="0.66715116279069775"/>
        </c:manualLayout>
      </c:layout>
      <c:scatterChart>
        <c:scatterStyle val="lineMarker"/>
        <c:ser>
          <c:idx val="0"/>
          <c:order val="0"/>
          <c:tx>
            <c:v>ΔV (mV)</c:v>
          </c:tx>
          <c:spPr>
            <a:ln>
              <a:noFill/>
            </a:ln>
          </c:spPr>
          <c:marker>
            <c:symbol val="square"/>
            <c:size val="4"/>
          </c:marker>
          <c:trendline>
            <c:trendlineType val="linear"/>
          </c:trendline>
          <c:xVal>
            <c:numLit>
              <c:formatCode>General</c:formatCode>
              <c:ptCount val="9"/>
              <c:pt idx="0">
                <c:v>0.15159929882822726</c:v>
              </c:pt>
              <c:pt idx="1">
                <c:v>0.15182619163098701</c:v>
              </c:pt>
              <c:pt idx="2">
                <c:v>0.15334462808022212</c:v>
              </c:pt>
              <c:pt idx="3">
                <c:v>0.10428342280666106</c:v>
              </c:pt>
              <c:pt idx="4">
                <c:v>0.10560987303817702</c:v>
              </c:pt>
              <c:pt idx="5">
                <c:v>9.3462381444296472E-2</c:v>
              </c:pt>
              <c:pt idx="6">
                <c:v>0.20141099568014612</c:v>
              </c:pt>
              <c:pt idx="7">
                <c:v>0.2162462943220973</c:v>
              </c:pt>
              <c:pt idx="8">
                <c:v>0.24364796357840818</c:v>
              </c:pt>
            </c:numLit>
          </c:xVal>
          <c:yVal>
            <c:numLit>
              <c:formatCode>General</c:formatCode>
              <c:ptCount val="9"/>
              <c:pt idx="0">
                <c:v>1.2</c:v>
              </c:pt>
              <c:pt idx="1">
                <c:v>1.1200000000000001</c:v>
              </c:pt>
              <c:pt idx="2">
                <c:v>1.2</c:v>
              </c:pt>
              <c:pt idx="3">
                <c:v>0.8</c:v>
              </c:pt>
              <c:pt idx="4">
                <c:v>0.72000000000000042</c:v>
              </c:pt>
              <c:pt idx="5">
                <c:v>0.64000000000000046</c:v>
              </c:pt>
              <c:pt idx="6">
                <c:v>1.36</c:v>
              </c:pt>
              <c:pt idx="7">
                <c:v>1.52</c:v>
              </c:pt>
              <c:pt idx="8">
                <c:v>1.52</c:v>
              </c:pt>
            </c:numLit>
          </c:yVal>
        </c:ser>
        <c:axId val="88361216"/>
        <c:axId val="88359296"/>
      </c:scatterChart>
      <c:valAx>
        <c:axId val="88359296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ΔV (mV)</a:t>
                </a:r>
              </a:p>
            </c:rich>
          </c:tx>
          <c:layout>
            <c:manualLayout>
              <c:xMode val="edge"/>
              <c:yMode val="edge"/>
              <c:x val="3.5509022804202386E-2"/>
              <c:y val="0.6001695736434115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88361216"/>
        <c:crosses val="autoZero"/>
        <c:crossBetween val="midCat"/>
      </c:valAx>
      <c:valAx>
        <c:axId val="88361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Rotational Rate (rad/s)</a:t>
                </a:r>
              </a:p>
            </c:rich>
          </c:tx>
          <c:layout>
            <c:manualLayout>
              <c:xMode val="edge"/>
              <c:yMode val="edge"/>
              <c:x val="0.39713395208031571"/>
              <c:y val="0.87802810077519422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88359296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 b="0"/>
            </a:pPr>
            <a:r>
              <a:rPr lang="en-US"/>
              <a:t>CCW Rotational Data</a:t>
            </a:r>
          </a:p>
        </c:rich>
      </c:tx>
      <c:layout>
        <c:manualLayout>
          <c:xMode val="edge"/>
          <c:yMode val="edge"/>
          <c:x val="0.33091889766311056"/>
          <c:y val="3.6298076923076954E-2"/>
        </c:manualLayout>
      </c:layout>
    </c:title>
    <c:plotArea>
      <c:layout>
        <c:manualLayout>
          <c:layoutTarget val="inner"/>
          <c:xMode val="edge"/>
          <c:yMode val="edge"/>
          <c:x val="0.19341242283950622"/>
          <c:y val="0.23233322229849476"/>
          <c:w val="0.72719425154321005"/>
          <c:h val="0.51212445226391479"/>
        </c:manualLayout>
      </c:layout>
      <c:scatterChart>
        <c:scatterStyle val="lineMarker"/>
        <c:ser>
          <c:idx val="0"/>
          <c:order val="0"/>
          <c:tx>
            <c:v>ΔV (mV)</c:v>
          </c:tx>
          <c:spPr>
            <a:ln>
              <a:noFill/>
            </a:ln>
          </c:spPr>
          <c:marker>
            <c:symbol val="square"/>
            <c:size val="4"/>
          </c:marker>
          <c:trendline>
            <c:trendlineType val="linear"/>
          </c:trendline>
          <c:xVal>
            <c:numLit>
              <c:formatCode>General</c:formatCode>
              <c:ptCount val="9"/>
              <c:pt idx="0">
                <c:v>0.11138691286227798</c:v>
              </c:pt>
              <c:pt idx="1">
                <c:v>0.13062044121925587</c:v>
              </c:pt>
              <c:pt idx="2">
                <c:v>0.14714870923564197</c:v>
              </c:pt>
              <c:pt idx="3">
                <c:v>7.9587013890941527E-2</c:v>
              </c:pt>
              <c:pt idx="4">
                <c:v>9.1053827076544205E-2</c:v>
              </c:pt>
              <c:pt idx="5">
                <c:v>9.2781703036018612E-2</c:v>
              </c:pt>
              <c:pt idx="6">
                <c:v>0.203621746066005</c:v>
              </c:pt>
              <c:pt idx="7">
                <c:v>0.22301429331038716</c:v>
              </c:pt>
              <c:pt idx="8">
                <c:v>0.21858978010414426</c:v>
              </c:pt>
            </c:numLit>
          </c:xVal>
          <c:yVal>
            <c:numLit>
              <c:formatCode>General</c:formatCode>
              <c:ptCount val="9"/>
              <c:pt idx="0">
                <c:v>1.28</c:v>
              </c:pt>
              <c:pt idx="1">
                <c:v>1.52</c:v>
              </c:pt>
              <c:pt idx="2">
                <c:v>1.6</c:v>
              </c:pt>
              <c:pt idx="3">
                <c:v>0.72000000000000064</c:v>
              </c:pt>
              <c:pt idx="4">
                <c:v>0.96000000000000063</c:v>
              </c:pt>
              <c:pt idx="5">
                <c:v>0.96000000000000063</c:v>
              </c:pt>
              <c:pt idx="6">
                <c:v>2.48</c:v>
              </c:pt>
              <c:pt idx="7">
                <c:v>2.56</c:v>
              </c:pt>
              <c:pt idx="8">
                <c:v>2.64</c:v>
              </c:pt>
            </c:numLit>
          </c:yVal>
        </c:ser>
        <c:axId val="85670912"/>
        <c:axId val="58784768"/>
      </c:scatterChart>
      <c:valAx>
        <c:axId val="5878476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ΔV (mV)</a:t>
                </a:r>
              </a:p>
            </c:rich>
          </c:tx>
          <c:layout>
            <c:manualLayout>
              <c:xMode val="edge"/>
              <c:yMode val="edge"/>
              <c:x val="3.5509022804202386E-2"/>
              <c:y val="0.59951923076923008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85670912"/>
        <c:crosses val="autoZero"/>
        <c:crossBetween val="midCat"/>
      </c:valAx>
      <c:valAx>
        <c:axId val="85670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Rotational Rate (rad/s)</a:t>
                </a:r>
              </a:p>
            </c:rich>
          </c:tx>
          <c:layout>
            <c:manualLayout>
              <c:xMode val="edge"/>
              <c:yMode val="edge"/>
              <c:x val="0.39713395208031571"/>
              <c:y val="0.87896601228632532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58784768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 b="0"/>
            </a:pPr>
            <a:r>
              <a:rPr lang="en-US"/>
              <a:t>CW Rotation and Theoretical Phase Shift</a:t>
            </a:r>
          </a:p>
        </c:rich>
      </c:tx>
      <c:layout>
        <c:manualLayout>
          <c:xMode val="edge"/>
          <c:yMode val="edge"/>
          <c:x val="0.19995522708328176"/>
          <c:y val="3.6458333333333336E-2"/>
        </c:manualLayout>
      </c:layout>
    </c:title>
    <c:plotArea>
      <c:layout>
        <c:manualLayout>
          <c:xMode val="edge"/>
          <c:yMode val="edge"/>
          <c:x val="9.7080682033887145E-2"/>
          <c:y val="0.19077001238156763"/>
          <c:w val="0.8629575296904276"/>
          <c:h val="0.66715116279069775"/>
        </c:manualLayout>
      </c:layout>
      <c:scatterChart>
        <c:scatterStyle val="smoothMarker"/>
        <c:ser>
          <c:idx val="0"/>
          <c:order val="0"/>
          <c:tx>
            <c:v>Column C</c:v>
          </c:tx>
          <c:spPr>
            <a:ln>
              <a:noFill/>
            </a:ln>
          </c:spPr>
          <c:marker>
            <c:symbol val="square"/>
            <c:size val="4"/>
          </c:marker>
          <c:trendline>
            <c:trendlineType val="linear"/>
          </c:trendline>
          <c:xVal>
            <c:numLit>
              <c:formatCode>General</c:formatCode>
              <c:ptCount val="9"/>
              <c:pt idx="0">
                <c:v>0.15159929882822737</c:v>
              </c:pt>
              <c:pt idx="1">
                <c:v>0.15182619163098701</c:v>
              </c:pt>
              <c:pt idx="2">
                <c:v>0.15334462808022223</c:v>
              </c:pt>
              <c:pt idx="3">
                <c:v>0.10428342280666109</c:v>
              </c:pt>
              <c:pt idx="4">
                <c:v>0.10560987303817702</c:v>
              </c:pt>
              <c:pt idx="5">
                <c:v>9.3462381444296513E-2</c:v>
              </c:pt>
              <c:pt idx="6">
                <c:v>0.20141099568014623</c:v>
              </c:pt>
              <c:pt idx="7">
                <c:v>0.21624629432209747</c:v>
              </c:pt>
              <c:pt idx="8">
                <c:v>0.24364796357840826</c:v>
              </c:pt>
            </c:numLit>
          </c:xVal>
          <c:yVal>
            <c:numLit>
              <c:formatCode>General</c:formatCode>
              <c:ptCount val="9"/>
              <c:pt idx="0">
                <c:v>0.51210243144175149</c:v>
              </c:pt>
              <c:pt idx="1">
                <c:v>0.51286887532947378</c:v>
              </c:pt>
              <c:pt idx="2">
                <c:v>0.51799815365498991</c:v>
              </c:pt>
              <c:pt idx="3">
                <c:v>0.35226940224090131</c:v>
              </c:pt>
              <c:pt idx="4">
                <c:v>0.35675015112296232</c:v>
              </c:pt>
              <c:pt idx="5">
                <c:v>0.31571592451883301</c:v>
              </c:pt>
              <c:pt idx="6">
                <c:v>0.68036634340753133</c:v>
              </c:pt>
              <c:pt idx="7">
                <c:v>0.73047998222004562</c:v>
              </c:pt>
              <c:pt idx="8">
                <c:v>0.82304282096786396</c:v>
              </c:pt>
            </c:numLit>
          </c:yVal>
          <c:smooth val="1"/>
        </c:ser>
        <c:axId val="89289856"/>
        <c:axId val="89015424"/>
      </c:scatterChart>
      <c:valAx>
        <c:axId val="89015424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Theoretical Phase Shift (rad)</a:t>
                </a:r>
              </a:p>
            </c:rich>
          </c:tx>
          <c:layout>
            <c:manualLayout>
              <c:xMode val="edge"/>
              <c:yMode val="edge"/>
              <c:x val="3.3499220084676568E-2"/>
              <c:y val="0.78125000000000011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89289856"/>
        <c:crosses val="autoZero"/>
        <c:crossBetween val="midCat"/>
      </c:valAx>
      <c:valAx>
        <c:axId val="89289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Rotational Rate (rad/sec)</a:t>
                </a:r>
              </a:p>
            </c:rich>
          </c:tx>
          <c:layout>
            <c:manualLayout>
              <c:xMode val="edge"/>
              <c:yMode val="edge"/>
              <c:x val="0.38966055114016235"/>
              <c:y val="0.87802810077519444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89015424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 b="0"/>
            </a:pPr>
            <a:r>
              <a:rPr lang="en-US"/>
              <a:t>CCW Rotation and Theoretical Phase Shift</a:t>
            </a:r>
          </a:p>
        </c:rich>
      </c:tx>
      <c:layout>
        <c:manualLayout>
          <c:xMode val="edge"/>
          <c:yMode val="edge"/>
          <c:x val="0.18521274911684349"/>
          <c:y val="3.6458333333333336E-2"/>
        </c:manualLayout>
      </c:layout>
    </c:title>
    <c:plotArea>
      <c:layout>
        <c:manualLayout>
          <c:xMode val="edge"/>
          <c:yMode val="edge"/>
          <c:x val="9.7780443911217763E-2"/>
          <c:y val="0.19077001238156763"/>
          <c:w val="0.86232753449310207"/>
          <c:h val="0.66715116279069775"/>
        </c:manualLayout>
      </c:layout>
      <c:scatterChart>
        <c:scatterStyle val="smoothMarker"/>
        <c:ser>
          <c:idx val="0"/>
          <c:order val="0"/>
          <c:tx>
            <c:v>Column C</c:v>
          </c:tx>
          <c:spPr>
            <a:ln>
              <a:noFill/>
            </a:ln>
          </c:spPr>
          <c:marker>
            <c:symbol val="square"/>
            <c:size val="4"/>
          </c:marker>
          <c:trendline>
            <c:trendlineType val="linear"/>
          </c:trendline>
          <c:xVal>
            <c:numLit>
              <c:formatCode>General</c:formatCode>
              <c:ptCount val="9"/>
              <c:pt idx="0">
                <c:v>0.11138691286227798</c:v>
              </c:pt>
              <c:pt idx="1">
                <c:v>0.13062044121925587</c:v>
              </c:pt>
              <c:pt idx="2">
                <c:v>0.14714870923564197</c:v>
              </c:pt>
              <c:pt idx="3">
                <c:v>7.9587013890941527E-2</c:v>
              </c:pt>
              <c:pt idx="4">
                <c:v>9.1053827076544205E-2</c:v>
              </c:pt>
              <c:pt idx="5">
                <c:v>9.2781703036018612E-2</c:v>
              </c:pt>
              <c:pt idx="6">
                <c:v>0.20367992370773788</c:v>
              </c:pt>
              <c:pt idx="7">
                <c:v>0.22305307840487487</c:v>
              </c:pt>
              <c:pt idx="8">
                <c:v>0.21851522234969023</c:v>
              </c:pt>
            </c:numLit>
          </c:xVal>
          <c:yVal>
            <c:numLit>
              <c:formatCode>General</c:formatCode>
              <c:ptCount val="9"/>
              <c:pt idx="0">
                <c:v>0.37626499164877547</c:v>
              </c:pt>
              <c:pt idx="1">
                <c:v>0.44123585043864461</c:v>
              </c:pt>
              <c:pt idx="2">
                <c:v>0.49706833979799847</c:v>
              </c:pt>
              <c:pt idx="3">
                <c:v>0.2688449329236004</c:v>
              </c:pt>
              <c:pt idx="4">
                <c:v>0.30757982786456667</c:v>
              </c:pt>
              <c:pt idx="5">
                <c:v>0.31341659285567186</c:v>
              </c:pt>
              <c:pt idx="6">
                <c:v>0.68803078228474002</c:v>
              </c:pt>
              <c:pt idx="7">
                <c:v>0.75347329885166858</c:v>
              </c:pt>
              <c:pt idx="8">
                <c:v>0.73814442109725298</c:v>
              </c:pt>
            </c:numLit>
          </c:yVal>
          <c:smooth val="1"/>
        </c:ser>
        <c:axId val="100833536"/>
        <c:axId val="91036288"/>
      </c:scatterChart>
      <c:valAx>
        <c:axId val="9103628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Theoretical Phase Shift (rads)</a:t>
                </a:r>
              </a:p>
            </c:rich>
          </c:tx>
          <c:layout>
            <c:manualLayout>
              <c:xMode val="edge"/>
              <c:yMode val="edge"/>
              <c:x val="3.3818236352729451E-2"/>
              <c:y val="0.79251453488372059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00833536"/>
        <c:crosses val="autoZero"/>
        <c:crossBetween val="midCat"/>
      </c:valAx>
      <c:valAx>
        <c:axId val="100833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/>
                  <a:t>Rotational Rate (rads/sec)</a:t>
                </a:r>
              </a:p>
            </c:rich>
          </c:tx>
          <c:layout>
            <c:manualLayout>
              <c:xMode val="edge"/>
              <c:yMode val="edge"/>
              <c:x val="0.38182342698127086"/>
              <c:y val="0.87802810077519444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91036288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478B-AE9E-4672-9752-28A010B039BA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24120-41C3-40BF-9185-A8598FF88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setup as well as a small amount about </a:t>
            </a:r>
            <a:r>
              <a:rPr lang="en-US" dirty="0" err="1" smtClean="0"/>
              <a:t>connectorization</a:t>
            </a:r>
            <a:r>
              <a:rPr lang="en-US" baseline="0" dirty="0" smtClean="0"/>
              <a:t> and polishing.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24120-41C3-40BF-9185-A8598FF886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D33- radial tensor</a:t>
            </a:r>
            <a:r>
              <a:rPr lang="en-US" baseline="0" dirty="0" smtClean="0"/>
              <a:t> element, property of the PZT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24120-41C3-40BF-9185-A8598FF886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4253-C0A8-45A1-8EF7-3FAB35667F36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EDAF-9CAF-458D-94E2-91411F83A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SagNAC</a:t>
            </a:r>
            <a:r>
              <a:rPr lang="en-US" dirty="0" smtClean="0"/>
              <a:t> </a:t>
            </a:r>
            <a:r>
              <a:rPr lang="en-US" dirty="0" err="1" smtClean="0"/>
              <a:t>Interferometry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1752600"/>
          </a:xfrm>
        </p:spPr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Boggess</a:t>
            </a:r>
            <a:r>
              <a:rPr lang="en-US" dirty="0" smtClean="0"/>
              <a:t> and Devon </a:t>
            </a:r>
            <a:r>
              <a:rPr lang="en-US" dirty="0" err="1" smtClean="0"/>
              <a:t>Sherrow</a:t>
            </a:r>
            <a:r>
              <a:rPr lang="en-US" dirty="0" smtClean="0"/>
              <a:t>-Groves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Mach-</a:t>
            </a:r>
            <a:r>
              <a:rPr lang="en-US" dirty="0" err="1" smtClean="0"/>
              <a:t>Zehnder</a:t>
            </a:r>
            <a:r>
              <a:rPr lang="en-US" dirty="0" smtClean="0"/>
              <a:t> Interferometer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Detects interference due to phase difference between two arms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3124200"/>
            <a:ext cx="6629399" cy="3023175"/>
            <a:chOff x="914400" y="2209800"/>
            <a:chExt cx="6629399" cy="3023175"/>
          </a:xfrm>
        </p:grpSpPr>
        <p:sp>
          <p:nvSpPr>
            <p:cNvPr id="5" name="Rectangle 4"/>
            <p:cNvSpPr/>
            <p:nvPr/>
          </p:nvSpPr>
          <p:spPr>
            <a:xfrm>
              <a:off x="1837441" y="2781621"/>
              <a:ext cx="181466" cy="1272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90600" y="2590800"/>
              <a:ext cx="907329" cy="5088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0111" y="2272765"/>
              <a:ext cx="108251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2667000"/>
              <a:ext cx="1494933" cy="380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1550 nm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6256" y="3126126"/>
              <a:ext cx="841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50/50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2209800"/>
              <a:ext cx="106679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Detector</a:t>
              </a:r>
              <a:endParaRPr lang="en-US" dirty="0"/>
            </a:p>
          </p:txBody>
        </p:sp>
        <p:cxnSp>
          <p:nvCxnSpPr>
            <p:cNvPr id="11" name="Elbow Connector 78"/>
            <p:cNvCxnSpPr>
              <a:stCxn id="5" idx="3"/>
            </p:cNvCxnSpPr>
            <p:nvPr/>
          </p:nvCxnSpPr>
          <p:spPr>
            <a:xfrm>
              <a:off x="2018907" y="2845228"/>
              <a:ext cx="724293" cy="65997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81"/>
            <p:cNvCxnSpPr>
              <a:endCxn id="24" idx="3"/>
            </p:cNvCxnSpPr>
            <p:nvPr/>
          </p:nvCxnSpPr>
          <p:spPr>
            <a:xfrm flipV="1">
              <a:off x="5410200" y="2845228"/>
              <a:ext cx="1066800" cy="659973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17"/>
            <p:cNvGrpSpPr/>
            <p:nvPr/>
          </p:nvGrpSpPr>
          <p:grpSpPr>
            <a:xfrm>
              <a:off x="5181600" y="3657600"/>
              <a:ext cx="228600" cy="762000"/>
              <a:chOff x="3365368" y="3748961"/>
              <a:chExt cx="228600" cy="762000"/>
            </a:xfrm>
          </p:grpSpPr>
          <p:cxnSp>
            <p:nvCxnSpPr>
              <p:cNvPr id="28" name="Elbow Connector 31"/>
              <p:cNvCxnSpPr>
                <a:endCxn id="29" idx="1"/>
              </p:cNvCxnSpPr>
              <p:nvPr/>
            </p:nvCxnSpPr>
            <p:spPr>
              <a:xfrm rot="5400000">
                <a:off x="3174868" y="3961779"/>
                <a:ext cx="631918" cy="20628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3365368" y="4358561"/>
                <a:ext cx="152400" cy="152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flipH="1">
              <a:off x="4508368" y="3139361"/>
              <a:ext cx="841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50/50</a:t>
              </a:r>
              <a:endParaRPr lang="en-US" dirty="0"/>
            </a:p>
          </p:txBody>
        </p:sp>
        <p:grpSp>
          <p:nvGrpSpPr>
            <p:cNvPr id="16" name="Group 116"/>
            <p:cNvGrpSpPr/>
            <p:nvPr/>
          </p:nvGrpSpPr>
          <p:grpSpPr>
            <a:xfrm>
              <a:off x="2743200" y="3733800"/>
              <a:ext cx="228600" cy="762000"/>
              <a:chOff x="4571997" y="3762196"/>
              <a:chExt cx="228600" cy="762000"/>
            </a:xfrm>
          </p:grpSpPr>
          <p:cxnSp>
            <p:nvCxnSpPr>
              <p:cNvPr id="26" name="Elbow Connector 31"/>
              <p:cNvCxnSpPr>
                <a:endCxn id="27" idx="1"/>
              </p:cNvCxnSpPr>
              <p:nvPr/>
            </p:nvCxnSpPr>
            <p:spPr>
              <a:xfrm rot="16200000" flipH="1">
                <a:off x="4359179" y="3975014"/>
                <a:ext cx="631918" cy="20628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 flipH="1">
                <a:off x="4648197" y="4371796"/>
                <a:ext cx="152400" cy="152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3593968" y="3444161"/>
              <a:ext cx="960747" cy="1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962400" y="4191000"/>
              <a:ext cx="302443" cy="1272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15"/>
            <p:cNvGrpSpPr/>
            <p:nvPr/>
          </p:nvGrpSpPr>
          <p:grpSpPr>
            <a:xfrm flipH="1">
              <a:off x="6477000" y="2590800"/>
              <a:ext cx="604887" cy="508856"/>
              <a:chOff x="578177" y="4398265"/>
              <a:chExt cx="604887" cy="50885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001598" y="4589086"/>
                <a:ext cx="181466" cy="12721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78177" y="4398265"/>
                <a:ext cx="483909" cy="50885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hape 19"/>
            <p:cNvCxnSpPr>
              <a:endCxn id="18" idx="3"/>
            </p:cNvCxnSpPr>
            <p:nvPr/>
          </p:nvCxnSpPr>
          <p:spPr>
            <a:xfrm rot="5400000">
              <a:off x="4158019" y="3840625"/>
              <a:ext cx="520807" cy="30715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hape 20"/>
            <p:cNvCxnSpPr>
              <a:endCxn id="18" idx="1"/>
            </p:cNvCxnSpPr>
            <p:nvPr/>
          </p:nvCxnSpPr>
          <p:spPr>
            <a:xfrm rot="16200000" flipH="1">
              <a:off x="3511497" y="3803703"/>
              <a:ext cx="520807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 flipH="1">
              <a:off x="4563356" y="3457396"/>
              <a:ext cx="846841" cy="3180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34000" y="46482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Phase Modulator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55768" y="3444161"/>
              <a:ext cx="846841" cy="3180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Elbow Connector 43"/>
          <p:cNvCxnSpPr>
            <a:stCxn id="18" idx="3"/>
          </p:cNvCxnSpPr>
          <p:nvPr/>
        </p:nvCxnSpPr>
        <p:spPr>
          <a:xfrm>
            <a:off x="4645843" y="5169007"/>
            <a:ext cx="611957" cy="62219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>
            <a:stCxn id="18" idx="1"/>
          </p:cNvCxnSpPr>
          <p:nvPr/>
        </p:nvCxnSpPr>
        <p:spPr>
          <a:xfrm rot="10800000" flipV="1">
            <a:off x="3733800" y="5169006"/>
            <a:ext cx="609600" cy="62219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81400" y="5791200"/>
            <a:ext cx="1905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Voltage Driver</a:t>
            </a:r>
          </a:p>
          <a:p>
            <a:pPr algn="ctr"/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4724400" y="5257800"/>
            <a:ext cx="1219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19717099">
            <a:off x="2652690" y="3911626"/>
            <a:ext cx="157186" cy="211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43200" y="3657600"/>
            <a:ext cx="484710" cy="25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OI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Epoxy </a:t>
            </a:r>
            <a:r>
              <a:rPr lang="en-US" dirty="0" smtClean="0"/>
              <a:t>(20 coil, hand-wrapped)</a:t>
            </a:r>
          </a:p>
          <a:p>
            <a:pPr lvl="1"/>
            <a:r>
              <a:rPr lang="en-US" dirty="0" smtClean="0"/>
              <a:t>Weak bond</a:t>
            </a:r>
          </a:p>
          <a:p>
            <a:pPr lvl="1"/>
            <a:r>
              <a:rPr lang="en-US" dirty="0" smtClean="0"/>
              <a:t>No phase shift visible</a:t>
            </a:r>
          </a:p>
        </p:txBody>
      </p:sp>
      <p:pic>
        <p:nvPicPr>
          <p:cNvPr id="4" name="Picture 2" descr="G:\MSI\sagnacc\IMG_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3570694" cy="2667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3505200" cy="261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Obstacles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Cyanoacrelate</a:t>
            </a:r>
            <a:r>
              <a:rPr lang="en-US" dirty="0" smtClean="0"/>
              <a:t> (122 coil, lathe-wrapped)</a:t>
            </a:r>
          </a:p>
          <a:p>
            <a:pPr lvl="1"/>
            <a:r>
              <a:rPr lang="en-US" dirty="0" smtClean="0"/>
              <a:t>Bonding to the plastic coating</a:t>
            </a:r>
          </a:p>
          <a:p>
            <a:pPr lvl="1"/>
            <a:r>
              <a:rPr lang="en-US" dirty="0" smtClean="0"/>
              <a:t>Still no phase shift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2239903" cy="29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4038600" cy="301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</a:t>
            </a:r>
            <a:r>
              <a:rPr lang="en-US" dirty="0" smtClean="0"/>
              <a:t>Obstacles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Tensile test</a:t>
            </a:r>
          </a:p>
          <a:p>
            <a:pPr lvl="1"/>
            <a:r>
              <a:rPr lang="en-US" dirty="0" smtClean="0"/>
              <a:t>Breaking fibers</a:t>
            </a:r>
          </a:p>
          <a:p>
            <a:r>
              <a:rPr lang="en-US" dirty="0" smtClean="0"/>
              <a:t>Free space phase shifter test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048" y="1676400"/>
            <a:ext cx="3426272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Iteration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design considering 50/50 couplers</a:t>
            </a:r>
          </a:p>
          <a:p>
            <a:r>
              <a:rPr lang="en-US" dirty="0" smtClean="0"/>
              <a:t>Fiber Loop consolidation – Error minimization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066800" y="3048000"/>
            <a:ext cx="7315200" cy="3341132"/>
            <a:chOff x="1066800" y="3048000"/>
            <a:chExt cx="7315200" cy="3341132"/>
          </a:xfrm>
        </p:grpSpPr>
        <p:grpSp>
          <p:nvGrpSpPr>
            <p:cNvPr id="40" name="Group 39"/>
            <p:cNvGrpSpPr/>
            <p:nvPr/>
          </p:nvGrpSpPr>
          <p:grpSpPr>
            <a:xfrm>
              <a:off x="1219200" y="3200401"/>
              <a:ext cx="6876057" cy="2743199"/>
              <a:chOff x="1219200" y="3200401"/>
              <a:chExt cx="6876057" cy="274319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048399" y="3653045"/>
                <a:ext cx="148883" cy="10437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353610" y="3496486"/>
                <a:ext cx="744416" cy="41749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5401" y="3200401"/>
                <a:ext cx="888144" cy="303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Source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16873" y="3548145"/>
                <a:ext cx="1226515" cy="312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1550 nm</a:t>
                </a:r>
                <a:endParaRPr lang="en-US" sz="1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00400" y="41148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50/50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01005" y="5375190"/>
                <a:ext cx="148883" cy="10437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353610" y="5218631"/>
                <a:ext cx="397022" cy="41749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19200" y="48768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Detector</a:t>
                </a:r>
                <a:endParaRPr lang="en-US" dirty="0"/>
              </a:p>
            </p:txBody>
          </p:sp>
          <p:cxnSp>
            <p:nvCxnSpPr>
              <p:cNvPr id="13" name="Elbow Connector 78"/>
              <p:cNvCxnSpPr>
                <a:stCxn id="5" idx="3"/>
              </p:cNvCxnSpPr>
              <p:nvPr/>
            </p:nvCxnSpPr>
            <p:spPr>
              <a:xfrm>
                <a:off x="2197283" y="3705231"/>
                <a:ext cx="942928" cy="78279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81"/>
              <p:cNvCxnSpPr>
                <a:stCxn id="10" idx="3"/>
              </p:cNvCxnSpPr>
              <p:nvPr/>
            </p:nvCxnSpPr>
            <p:spPr>
              <a:xfrm flipV="1">
                <a:off x="1849888" y="4644584"/>
                <a:ext cx="1339950" cy="78279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3140211" y="4435839"/>
                <a:ext cx="694789" cy="2609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Elbow Connector 31"/>
              <p:cNvCxnSpPr>
                <a:endCxn id="17" idx="1"/>
              </p:cNvCxnSpPr>
              <p:nvPr/>
            </p:nvCxnSpPr>
            <p:spPr>
              <a:xfrm rot="5400000">
                <a:off x="3484061" y="4860517"/>
                <a:ext cx="518456" cy="1692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3640356" y="5186056"/>
                <a:ext cx="125036" cy="1250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429000" y="5334000"/>
                <a:ext cx="1813027" cy="530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Terminated ends</a:t>
                </a:r>
              </a:p>
              <a:p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flipH="1">
                <a:off x="4571999" y="41148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50/50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 flipH="1">
                <a:off x="4623243" y="4446697"/>
                <a:ext cx="694789" cy="2609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Elbow Connector 31"/>
              <p:cNvCxnSpPr>
                <a:endCxn id="22" idx="1"/>
              </p:cNvCxnSpPr>
              <p:nvPr/>
            </p:nvCxnSpPr>
            <p:spPr>
              <a:xfrm rot="16200000" flipH="1">
                <a:off x="4455726" y="4871376"/>
                <a:ext cx="518456" cy="1692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 flipH="1">
                <a:off x="4692851" y="5196915"/>
                <a:ext cx="125036" cy="1250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827910" y="4435839"/>
                <a:ext cx="788243" cy="1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953818" y="4123248"/>
                <a:ext cx="1141439" cy="114809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703746" y="4248285"/>
                <a:ext cx="446650" cy="250073"/>
              </a:xfrm>
              <a:custGeom>
                <a:avLst/>
                <a:gdLst>
                  <a:gd name="connsiteX0" fmla="*/ 960864 w 960864"/>
                  <a:gd name="connsiteY0" fmla="*/ 0 h 676508"/>
                  <a:gd name="connsiteX1" fmla="*/ 347547 w 960864"/>
                  <a:gd name="connsiteY1" fmla="*/ 568713 h 676508"/>
                  <a:gd name="connsiteX2" fmla="*/ 57615 w 960864"/>
                  <a:gd name="connsiteY2" fmla="*/ 646771 h 676508"/>
                  <a:gd name="connsiteX3" fmla="*/ 1859 w 960864"/>
                  <a:gd name="connsiteY3" fmla="*/ 646771 h 67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0864" h="676508">
                    <a:moveTo>
                      <a:pt x="960864" y="0"/>
                    </a:moveTo>
                    <a:cubicBezTo>
                      <a:pt x="729476" y="230459"/>
                      <a:pt x="498089" y="460918"/>
                      <a:pt x="347547" y="568713"/>
                    </a:cubicBezTo>
                    <a:cubicBezTo>
                      <a:pt x="197005" y="676508"/>
                      <a:pt x="115230" y="633761"/>
                      <a:pt x="57615" y="646771"/>
                    </a:cubicBezTo>
                    <a:cubicBezTo>
                      <a:pt x="0" y="659781"/>
                      <a:pt x="13010" y="646771"/>
                      <a:pt x="1859" y="646771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flipV="1">
                <a:off x="6641227" y="4810947"/>
                <a:ext cx="496278" cy="313118"/>
              </a:xfrm>
              <a:custGeom>
                <a:avLst/>
                <a:gdLst>
                  <a:gd name="connsiteX0" fmla="*/ 960864 w 960864"/>
                  <a:gd name="connsiteY0" fmla="*/ 0 h 676508"/>
                  <a:gd name="connsiteX1" fmla="*/ 347547 w 960864"/>
                  <a:gd name="connsiteY1" fmla="*/ 568713 h 676508"/>
                  <a:gd name="connsiteX2" fmla="*/ 57615 w 960864"/>
                  <a:gd name="connsiteY2" fmla="*/ 646771 h 676508"/>
                  <a:gd name="connsiteX3" fmla="*/ 1859 w 960864"/>
                  <a:gd name="connsiteY3" fmla="*/ 646771 h 67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0864" h="676508">
                    <a:moveTo>
                      <a:pt x="960864" y="0"/>
                    </a:moveTo>
                    <a:cubicBezTo>
                      <a:pt x="729476" y="230459"/>
                      <a:pt x="498089" y="460918"/>
                      <a:pt x="347547" y="568713"/>
                    </a:cubicBezTo>
                    <a:cubicBezTo>
                      <a:pt x="197005" y="676508"/>
                      <a:pt x="115230" y="633761"/>
                      <a:pt x="57615" y="646771"/>
                    </a:cubicBezTo>
                    <a:cubicBezTo>
                      <a:pt x="0" y="659781"/>
                      <a:pt x="13010" y="646771"/>
                      <a:pt x="1859" y="646771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641227" y="4498357"/>
                <a:ext cx="99255" cy="521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578709" y="4810947"/>
                <a:ext cx="99255" cy="521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Elbow Connector 58"/>
              <p:cNvCxnSpPr>
                <a:endCxn id="27" idx="1"/>
              </p:cNvCxnSpPr>
              <p:nvPr/>
            </p:nvCxnSpPr>
            <p:spPr>
              <a:xfrm>
                <a:off x="5328346" y="4435839"/>
                <a:ext cx="1312881" cy="8861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7203891" y="4435839"/>
                <a:ext cx="744416" cy="252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 km loop</a:t>
                </a:r>
                <a:endParaRPr lang="en-US" dirty="0"/>
              </a:p>
            </p:txBody>
          </p:sp>
          <p:cxnSp>
            <p:nvCxnSpPr>
              <p:cNvPr id="31" name="Elbow Connector 69"/>
              <p:cNvCxnSpPr>
                <a:endCxn id="32" idx="1"/>
              </p:cNvCxnSpPr>
              <p:nvPr/>
            </p:nvCxnSpPr>
            <p:spPr>
              <a:xfrm>
                <a:off x="5328346" y="4685911"/>
                <a:ext cx="437627" cy="36477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5765973" y="4998502"/>
                <a:ext cx="248139" cy="10437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453382" y="5186056"/>
                <a:ext cx="1533949" cy="757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Polarization Controller</a:t>
                </a:r>
              </a:p>
              <a:p>
                <a:endParaRPr lang="en-US" dirty="0"/>
              </a:p>
            </p:txBody>
          </p:sp>
          <p:cxnSp>
            <p:nvCxnSpPr>
              <p:cNvPr id="34" name="Elbow Connector 86"/>
              <p:cNvCxnSpPr>
                <a:stCxn id="32" idx="3"/>
                <a:endCxn id="28" idx="1"/>
              </p:cNvCxnSpPr>
              <p:nvPr/>
            </p:nvCxnSpPr>
            <p:spPr>
              <a:xfrm flipV="1">
                <a:off x="6014112" y="4837041"/>
                <a:ext cx="564597" cy="21364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ounded Rectangle 34"/>
            <p:cNvSpPr/>
            <p:nvPr/>
          </p:nvSpPr>
          <p:spPr>
            <a:xfrm>
              <a:off x="1066800" y="3048000"/>
              <a:ext cx="7127070" cy="28758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9400" y="6019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Rotational Stage</a:t>
              </a:r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 rot="18669247">
            <a:off x="2488350" y="3827462"/>
            <a:ext cx="134333" cy="193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514600" y="3581400"/>
            <a:ext cx="415466" cy="25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OI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4001" y="6428835"/>
            <a:ext cx="3766440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Final Iteration of </a:t>
            </a:r>
            <a:r>
              <a:rPr lang="en-US" sz="1600" dirty="0" err="1">
                <a:latin typeface="Arial" pitchFamily="18"/>
                <a:ea typeface="Microsoft YaHei" pitchFamily="2"/>
                <a:cs typeface="Mangal" pitchFamily="2"/>
              </a:rPr>
              <a:t>Sagnac</a:t>
            </a: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 Interferometer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77236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228763" cy="1980088"/>
          </a:xfrm>
        </p:spPr>
        <p:txBody>
          <a:bodyPr>
            <a:normAutofit fontScale="9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Measuring relative intensity change under rotational influence</a:t>
            </a:r>
          </a:p>
          <a:p>
            <a:pPr lvl="0"/>
            <a:r>
              <a:rPr lang="en-US"/>
              <a:t>Rotational rate measurement, </a:t>
            </a:r>
            <a:r>
              <a:rPr lang="en-US">
                <a:latin typeface="Arial" pitchFamily="32"/>
                <a:cs typeface="Arial" pitchFamily="32"/>
              </a:rPr>
              <a:t>Δ</a:t>
            </a:r>
            <a:r>
              <a:rPr lang="en-US">
                <a:cs typeface="Arial" pitchFamily="32"/>
              </a:rPr>
              <a:t>V measurement</a:t>
            </a:r>
          </a:p>
          <a:p>
            <a:pPr lvl="0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81400"/>
            <a:ext cx="45053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System Losses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Losses in optical power due to 50/50 coupling, backscattering, etc.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534464" y="2488580"/>
          <a:ext cx="6137856" cy="394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CW Rotation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 r="27848"/>
          <a:stretch>
            <a:fillRect/>
          </a:stretch>
        </p:blipFill>
        <p:spPr>
          <a:xfrm>
            <a:off x="467876" y="2057400"/>
            <a:ext cx="2662045" cy="2281199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 r="27848"/>
          <a:stretch>
            <a:fillRect/>
          </a:stretch>
        </p:blipFill>
        <p:spPr>
          <a:xfrm>
            <a:off x="3171719" y="2057400"/>
            <a:ext cx="2653881" cy="2281199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>
            <a:alphaModFix/>
            <a:lum/>
          </a:blip>
          <a:srcRect r="27848"/>
          <a:stretch>
            <a:fillRect/>
          </a:stretch>
        </p:blipFill>
        <p:spPr>
          <a:xfrm>
            <a:off x="5867400" y="2057400"/>
            <a:ext cx="2653881" cy="2281199"/>
          </a:xfrm>
        </p:spPr>
      </p:pic>
      <p:sp>
        <p:nvSpPr>
          <p:cNvPr id="6" name="TextBox 5"/>
          <p:cNvSpPr txBox="1"/>
          <p:nvPr/>
        </p:nvSpPr>
        <p:spPr>
          <a:xfrm>
            <a:off x="434241" y="4338599"/>
            <a:ext cx="2488319" cy="81981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Slow rotational rate (0.10 </a:t>
            </a:r>
            <a:r>
              <a:rPr lang="en-US" sz="1600" dirty="0" err="1">
                <a:latin typeface="Arial" pitchFamily="18"/>
                <a:ea typeface="Microsoft YaHei" pitchFamily="2"/>
                <a:cs typeface="Mangal" pitchFamily="2"/>
              </a:rPr>
              <a:t>rad</a:t>
            </a: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/s)</a:t>
            </a:r>
          </a:p>
          <a:p>
            <a:pPr hangingPunct="0"/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Δ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 = 0.800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m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9922" y="4338599"/>
            <a:ext cx="2488319" cy="81981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Regular rotational rate (0.15 </a:t>
            </a:r>
            <a:r>
              <a:rPr lang="en-US" sz="1600" dirty="0" err="1">
                <a:latin typeface="Arial" pitchFamily="18"/>
                <a:ea typeface="Microsoft YaHei" pitchFamily="2"/>
                <a:cs typeface="Mangal" pitchFamily="2"/>
              </a:rPr>
              <a:t>rad</a:t>
            </a: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/s)</a:t>
            </a:r>
          </a:p>
          <a:p>
            <a:pPr hangingPunct="0"/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Δ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 = 1.20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m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5602" y="4338599"/>
            <a:ext cx="2488319" cy="81981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Fast rotational rate (0.22 </a:t>
            </a:r>
            <a:r>
              <a:rPr lang="en-US" sz="1600" dirty="0" err="1">
                <a:latin typeface="Arial" pitchFamily="18"/>
                <a:ea typeface="Microsoft YaHei" pitchFamily="2"/>
                <a:cs typeface="Mangal" pitchFamily="2"/>
              </a:rPr>
              <a:t>rad</a:t>
            </a: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/s)</a:t>
            </a:r>
          </a:p>
          <a:p>
            <a:pPr hangingPunct="0"/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Δ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 = 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1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.52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m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CCW Rotation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249" y="4262726"/>
            <a:ext cx="2488319" cy="81981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Slow rotational rate (0.079 </a:t>
            </a:r>
            <a:r>
              <a:rPr lang="en-US" sz="1600" dirty="0" err="1">
                <a:latin typeface="Arial" pitchFamily="18"/>
                <a:ea typeface="Microsoft YaHei" pitchFamily="2"/>
                <a:cs typeface="Mangal" pitchFamily="2"/>
              </a:rPr>
              <a:t>rad</a:t>
            </a: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/s)</a:t>
            </a:r>
          </a:p>
          <a:p>
            <a:pPr hangingPunct="0"/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Δ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 = 0.720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m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8929" y="4262726"/>
            <a:ext cx="2488319" cy="81981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Regular rotational rate (0.11 </a:t>
            </a:r>
            <a:r>
              <a:rPr lang="en-US" sz="1600" dirty="0" err="1">
                <a:latin typeface="Arial" pitchFamily="18"/>
                <a:ea typeface="Microsoft YaHei" pitchFamily="2"/>
                <a:cs typeface="Mangal" pitchFamily="2"/>
              </a:rPr>
              <a:t>rad</a:t>
            </a: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/s)</a:t>
            </a:r>
          </a:p>
          <a:p>
            <a:pPr hangingPunct="0"/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Δ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 = 1.28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m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4609" y="4262726"/>
            <a:ext cx="2488319" cy="81981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Fast rotational rate (0.20 </a:t>
            </a:r>
            <a:r>
              <a:rPr lang="en-US" sz="1600" dirty="0" err="1">
                <a:latin typeface="Arial" pitchFamily="18"/>
                <a:ea typeface="Microsoft YaHei" pitchFamily="2"/>
                <a:cs typeface="Mangal" pitchFamily="2"/>
              </a:rPr>
              <a:t>rad</a:t>
            </a: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/s)</a:t>
            </a:r>
          </a:p>
          <a:p>
            <a:pPr hangingPunct="0"/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Δ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 = 2.48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m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V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 r="27848"/>
          <a:stretch>
            <a:fillRect/>
          </a:stretch>
        </p:blipFill>
        <p:spPr>
          <a:xfrm>
            <a:off x="504721" y="1981200"/>
            <a:ext cx="2653881" cy="2281199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 r="27848"/>
          <a:stretch>
            <a:fillRect/>
          </a:stretch>
        </p:blipFill>
        <p:spPr>
          <a:xfrm>
            <a:off x="3200400" y="1981200"/>
            <a:ext cx="2653881" cy="2281199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>
            <a:alphaModFix/>
            <a:lum/>
          </a:blip>
          <a:srcRect r="27848"/>
          <a:stretch>
            <a:fillRect/>
          </a:stretch>
        </p:blipFill>
        <p:spPr>
          <a:xfrm>
            <a:off x="5896081" y="1981200"/>
            <a:ext cx="2653881" cy="22811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Theory</a:t>
            </a:r>
            <a:endParaRPr lang="en-US" dirty="0" smtClean="0"/>
          </a:p>
          <a:p>
            <a:r>
              <a:rPr lang="en-US" dirty="0" smtClean="0"/>
              <a:t>Improvements</a:t>
            </a:r>
            <a:endParaRPr lang="en-US" dirty="0" smtClean="0"/>
          </a:p>
          <a:p>
            <a:r>
              <a:rPr lang="en-US" dirty="0" smtClean="0"/>
              <a:t>Problems</a:t>
            </a:r>
            <a:endParaRPr lang="en-US" dirty="0" smtClean="0"/>
          </a:p>
          <a:p>
            <a:r>
              <a:rPr lang="en-US" dirty="0" smtClean="0"/>
              <a:t>Final Iteration</a:t>
            </a:r>
            <a:endParaRPr lang="en-US" dirty="0" smtClean="0"/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</a:t>
            </a:r>
            <a:r>
              <a:rPr lang="en-US" dirty="0" smtClean="0"/>
              <a:t>prospects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Data Cont.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 r="27848"/>
          <a:stretch>
            <a:fillRect/>
          </a:stretch>
        </p:blipFill>
        <p:spPr>
          <a:xfrm>
            <a:off x="565033" y="2286000"/>
            <a:ext cx="2654207" cy="2281199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 r="27848"/>
          <a:stretch>
            <a:fillRect/>
          </a:stretch>
        </p:blipFill>
        <p:spPr>
          <a:xfrm>
            <a:off x="3260713" y="2286000"/>
            <a:ext cx="2654207" cy="2281199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>
            <a:alphaModFix/>
            <a:lum/>
          </a:blip>
          <a:srcRect r="27848"/>
          <a:stretch>
            <a:fillRect/>
          </a:stretch>
        </p:blipFill>
        <p:spPr>
          <a:xfrm>
            <a:off x="5956393" y="2286000"/>
            <a:ext cx="2654207" cy="2281199"/>
          </a:xfrm>
        </p:spPr>
      </p:pic>
      <p:sp>
        <p:nvSpPr>
          <p:cNvPr id="6" name="TextBox 5"/>
          <p:cNvSpPr txBox="1"/>
          <p:nvPr/>
        </p:nvSpPr>
        <p:spPr>
          <a:xfrm>
            <a:off x="523888" y="4567853"/>
            <a:ext cx="2488319" cy="55436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Stable 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→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 CCW 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→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 stable 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→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 CW </a:t>
            </a:r>
            <a:r>
              <a:rPr lang="en-US" sz="1600" dirty="0">
                <a:latin typeface="Arial" pitchFamily="34"/>
                <a:ea typeface="Arial" pitchFamily="34"/>
                <a:cs typeface="Arial" pitchFamily="34"/>
              </a:rPr>
              <a:t>→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 stable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9242" y="4567200"/>
            <a:ext cx="2488319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Swinging 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4922" y="4642315"/>
            <a:ext cx="2488319" cy="102628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Lower limit of detectable CCW rotation</a:t>
            </a:r>
          </a:p>
          <a:p>
            <a:pPr hangingPunct="0"/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0.0416 </a:t>
            </a:r>
            <a:r>
              <a:rPr lang="en-US" sz="1600" dirty="0" err="1">
                <a:latin typeface="Arial" pitchFamily="18"/>
                <a:ea typeface="Arial" pitchFamily="34"/>
                <a:cs typeface="Arial" pitchFamily="34"/>
              </a:rPr>
              <a:t>rad</a:t>
            </a:r>
            <a:r>
              <a:rPr lang="en-US" sz="1600" dirty="0">
                <a:latin typeface="Arial" pitchFamily="18"/>
                <a:ea typeface="Arial" pitchFamily="34"/>
                <a:cs typeface="Arial" pitchFamily="34"/>
              </a:rPr>
              <a:t>/s (~2 degrees per sec)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Rotational Rate and Intensity Shift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414720" y="1244290"/>
          <a:ext cx="7738680" cy="523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990600"/>
          <a:ext cx="8195880" cy="512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838200"/>
          <a:ext cx="8500752" cy="530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3400" y="914400"/>
          <a:ext cx="8230680" cy="534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Able to discern </a:t>
            </a:r>
            <a:r>
              <a:rPr lang="en-US" dirty="0" err="1" smtClean="0"/>
              <a:t>Sagnac</a:t>
            </a:r>
            <a:r>
              <a:rPr lang="en-US" dirty="0" smtClean="0"/>
              <a:t> effect in a fiber optic setup</a:t>
            </a:r>
          </a:p>
          <a:p>
            <a:pPr lvl="1"/>
            <a:r>
              <a:rPr lang="en-US" dirty="0" smtClean="0"/>
              <a:t>Intensity change is linearly related to rotational rate</a:t>
            </a:r>
          </a:p>
          <a:p>
            <a:pPr lvl="1"/>
            <a:r>
              <a:rPr lang="en-US" dirty="0" err="1" smtClean="0"/>
              <a:t>Vibrational</a:t>
            </a:r>
            <a:r>
              <a:rPr lang="en-US" dirty="0" smtClean="0"/>
              <a:t> noise plays a large role</a:t>
            </a:r>
          </a:p>
          <a:p>
            <a:pPr lvl="1"/>
            <a:r>
              <a:rPr lang="en-US" dirty="0" smtClean="0"/>
              <a:t>Without a phase modulator, limited range of rotation rates</a:t>
            </a:r>
            <a:endParaRPr lang="en-US" dirty="0" smtClean="0"/>
          </a:p>
          <a:p>
            <a:pPr lvl="0"/>
            <a:r>
              <a:rPr lang="en-US" dirty="0" smtClean="0"/>
              <a:t>Phase modulator progress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Implementation of phase modulator</a:t>
            </a:r>
          </a:p>
          <a:p>
            <a:pPr lvl="0"/>
            <a:r>
              <a:rPr lang="en-US" dirty="0" smtClean="0"/>
              <a:t>Examine intensity shift dependence on phase difference</a:t>
            </a:r>
          </a:p>
          <a:p>
            <a:pPr lvl="0"/>
            <a:r>
              <a:rPr lang="en-US" dirty="0" smtClean="0"/>
              <a:t>Phase shift </a:t>
            </a:r>
            <a:r>
              <a:rPr lang="en-US" dirty="0" err="1" smtClean="0"/>
              <a:t>nulling</a:t>
            </a:r>
            <a:endParaRPr lang="en-US" dirty="0" smtClean="0"/>
          </a:p>
          <a:p>
            <a:pPr lvl="1"/>
            <a:r>
              <a:rPr lang="en-US" dirty="0" smtClean="0"/>
              <a:t>Integrated feedback circuit (PID loop) to control piezoelectric phase modulator</a:t>
            </a:r>
          </a:p>
          <a:p>
            <a:pPr hangingPunct="0"/>
            <a:r>
              <a:rPr lang="en-US" dirty="0" smtClean="0"/>
              <a:t>Complete FOG </a:t>
            </a:r>
            <a:r>
              <a:rPr lang="en-US" dirty="0" smtClean="0"/>
              <a:t>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Sagnac</a:t>
            </a:r>
            <a:r>
              <a:rPr lang="en-US" dirty="0" smtClean="0"/>
              <a:t> effect used in fiber optic gyroscopes</a:t>
            </a:r>
          </a:p>
          <a:p>
            <a:r>
              <a:rPr lang="en-US" dirty="0" smtClean="0"/>
              <a:t>Used for navigation in planes and boats</a:t>
            </a:r>
          </a:p>
          <a:p>
            <a:pPr lvl="1"/>
            <a:r>
              <a:rPr lang="en-US" dirty="0" smtClean="0"/>
              <a:t>Lightweight alternative</a:t>
            </a:r>
          </a:p>
          <a:p>
            <a:r>
              <a:rPr lang="en-US" dirty="0" smtClean="0"/>
              <a:t>Able to make measurements inside an inertial frame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Setup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52600" y="2057400"/>
            <a:ext cx="5867400" cy="2925924"/>
            <a:chOff x="1752600" y="2057400"/>
            <a:chExt cx="5867400" cy="2925924"/>
          </a:xfrm>
        </p:grpSpPr>
        <p:sp>
          <p:nvSpPr>
            <p:cNvPr id="9" name="Rectangle 8"/>
            <p:cNvSpPr/>
            <p:nvPr/>
          </p:nvSpPr>
          <p:spPr>
            <a:xfrm>
              <a:off x="2720419" y="2566256"/>
              <a:ext cx="181466" cy="1272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873577" y="2375435"/>
              <a:ext cx="907330" cy="5088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13088" y="2057400"/>
              <a:ext cx="1082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2438400"/>
              <a:ext cx="1494934" cy="38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1550 nm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1658" y="3202327"/>
              <a:ext cx="841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50/50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96998" y="4665289"/>
              <a:ext cx="181466" cy="1272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73577" y="4474468"/>
              <a:ext cx="483909" cy="5088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4156433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Detector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228761" y="3011506"/>
              <a:ext cx="1391239" cy="139935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86806" y="3138720"/>
              <a:ext cx="544398" cy="310279"/>
            </a:xfrm>
            <a:custGeom>
              <a:avLst/>
              <a:gdLst>
                <a:gd name="connsiteX0" fmla="*/ 960864 w 960864"/>
                <a:gd name="connsiteY0" fmla="*/ 0 h 676508"/>
                <a:gd name="connsiteX1" fmla="*/ 347547 w 960864"/>
                <a:gd name="connsiteY1" fmla="*/ 568713 h 676508"/>
                <a:gd name="connsiteX2" fmla="*/ 57615 w 960864"/>
                <a:gd name="connsiteY2" fmla="*/ 646771 h 676508"/>
                <a:gd name="connsiteX3" fmla="*/ 1859 w 960864"/>
                <a:gd name="connsiteY3" fmla="*/ 646771 h 67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864" h="676508">
                  <a:moveTo>
                    <a:pt x="960864" y="0"/>
                  </a:moveTo>
                  <a:cubicBezTo>
                    <a:pt x="729476" y="230459"/>
                    <a:pt x="498089" y="460918"/>
                    <a:pt x="347547" y="568713"/>
                  </a:cubicBezTo>
                  <a:cubicBezTo>
                    <a:pt x="197005" y="676508"/>
                    <a:pt x="115230" y="633761"/>
                    <a:pt x="57615" y="646771"/>
                  </a:cubicBezTo>
                  <a:cubicBezTo>
                    <a:pt x="0" y="659781"/>
                    <a:pt x="13010" y="646771"/>
                    <a:pt x="1859" y="6467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flipV="1">
              <a:off x="5926318" y="3902005"/>
              <a:ext cx="604887" cy="381642"/>
            </a:xfrm>
            <a:custGeom>
              <a:avLst/>
              <a:gdLst>
                <a:gd name="connsiteX0" fmla="*/ 960864 w 960864"/>
                <a:gd name="connsiteY0" fmla="*/ 0 h 676508"/>
                <a:gd name="connsiteX1" fmla="*/ 347547 w 960864"/>
                <a:gd name="connsiteY1" fmla="*/ 568713 h 676508"/>
                <a:gd name="connsiteX2" fmla="*/ 57615 w 960864"/>
                <a:gd name="connsiteY2" fmla="*/ 646771 h 676508"/>
                <a:gd name="connsiteX3" fmla="*/ 1859 w 960864"/>
                <a:gd name="connsiteY3" fmla="*/ 646771 h 67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864" h="676508">
                  <a:moveTo>
                    <a:pt x="960864" y="0"/>
                  </a:moveTo>
                  <a:cubicBezTo>
                    <a:pt x="729476" y="230459"/>
                    <a:pt x="498089" y="460918"/>
                    <a:pt x="347547" y="568713"/>
                  </a:cubicBezTo>
                  <a:cubicBezTo>
                    <a:pt x="197005" y="676508"/>
                    <a:pt x="115230" y="633761"/>
                    <a:pt x="57615" y="646771"/>
                  </a:cubicBezTo>
                  <a:cubicBezTo>
                    <a:pt x="0" y="659781"/>
                    <a:pt x="13010" y="646771"/>
                    <a:pt x="1859" y="6467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5829" y="3393148"/>
              <a:ext cx="120977" cy="636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5829" y="3902005"/>
              <a:ext cx="120977" cy="636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Elbow Connector 58"/>
            <p:cNvCxnSpPr>
              <a:endCxn id="54" idx="1"/>
            </p:cNvCxnSpPr>
            <p:nvPr/>
          </p:nvCxnSpPr>
          <p:spPr>
            <a:xfrm flipV="1">
              <a:off x="4898010" y="3424952"/>
              <a:ext cx="967819" cy="15901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553200" y="3429000"/>
              <a:ext cx="907330" cy="308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km loop</a:t>
              </a:r>
              <a:endParaRPr lang="en-US" dirty="0"/>
            </a:p>
          </p:txBody>
        </p:sp>
        <p:cxnSp>
          <p:nvCxnSpPr>
            <p:cNvPr id="79" name="Elbow Connector 78"/>
            <p:cNvCxnSpPr>
              <a:stCxn id="9" idx="3"/>
            </p:cNvCxnSpPr>
            <p:nvPr/>
          </p:nvCxnSpPr>
          <p:spPr>
            <a:xfrm>
              <a:off x="2901885" y="2629864"/>
              <a:ext cx="1149285" cy="954106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19" idx="3"/>
            </p:cNvCxnSpPr>
            <p:nvPr/>
          </p:nvCxnSpPr>
          <p:spPr>
            <a:xfrm flipV="1">
              <a:off x="2478464" y="3774791"/>
              <a:ext cx="1633194" cy="954106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endCxn id="55" idx="1"/>
            </p:cNvCxnSpPr>
            <p:nvPr/>
          </p:nvCxnSpPr>
          <p:spPr>
            <a:xfrm>
              <a:off x="4876800" y="3810000"/>
              <a:ext cx="989029" cy="123809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051169" y="3520362"/>
              <a:ext cx="846841" cy="3180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 rot="18344618">
            <a:off x="3170203" y="2684300"/>
            <a:ext cx="136556" cy="183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00400" y="2438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OI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Counter propagating waves</a:t>
            </a:r>
          </a:p>
          <a:p>
            <a:r>
              <a:rPr lang="en-US" dirty="0" smtClean="0"/>
              <a:t>Difference in path length due to rotation</a:t>
            </a:r>
          </a:p>
          <a:p>
            <a:r>
              <a:rPr lang="en-US" dirty="0" smtClean="0"/>
              <a:t>Causes a phase shift, which causes interference</a:t>
            </a:r>
          </a:p>
        </p:txBody>
      </p:sp>
      <p:pic>
        <p:nvPicPr>
          <p:cNvPr id="2050" name="Picture 2" descr="http://upload.wikimedia.org/wikipedia/commons/thumb/e/e0/Sagnac_shift.svg/440px-Sagnac_shif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581399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5334000" y="4267200"/>
            <a:ext cx="838200" cy="8382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715000" y="4724400"/>
            <a:ext cx="1143000" cy="5334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518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In/out at t=0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563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In/out at t=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Confine inertial frame</a:t>
            </a:r>
          </a:p>
          <a:p>
            <a:r>
              <a:rPr lang="en-US" dirty="0" smtClean="0"/>
              <a:t>Add polarization controller</a:t>
            </a:r>
          </a:p>
          <a:p>
            <a:r>
              <a:rPr lang="en-US" dirty="0" smtClean="0"/>
              <a:t>Optimize detection scheme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981200" y="3657600"/>
            <a:ext cx="5029200" cy="2590800"/>
            <a:chOff x="1371600" y="3733800"/>
            <a:chExt cx="5029200" cy="2590800"/>
          </a:xfrm>
        </p:grpSpPr>
        <p:sp>
          <p:nvSpPr>
            <p:cNvPr id="5" name="Rectangle 4"/>
            <p:cNvSpPr/>
            <p:nvPr/>
          </p:nvSpPr>
          <p:spPr>
            <a:xfrm>
              <a:off x="2280149" y="4207565"/>
              <a:ext cx="141778" cy="993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8518" y="4058478"/>
              <a:ext cx="708889" cy="3975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3733800"/>
              <a:ext cx="845757" cy="28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3534" y="4107672"/>
              <a:ext cx="1167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1550 nm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600" y="4572000"/>
              <a:ext cx="747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50/50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9334" y="5847522"/>
              <a:ext cx="141778" cy="993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18518" y="5698435"/>
              <a:ext cx="378074" cy="3975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47800" y="5334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Detector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4495800"/>
              <a:ext cx="1086964" cy="10933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63963" y="4595191"/>
              <a:ext cx="425334" cy="242418"/>
            </a:xfrm>
            <a:custGeom>
              <a:avLst/>
              <a:gdLst>
                <a:gd name="connsiteX0" fmla="*/ 960864 w 960864"/>
                <a:gd name="connsiteY0" fmla="*/ 0 h 676508"/>
                <a:gd name="connsiteX1" fmla="*/ 347547 w 960864"/>
                <a:gd name="connsiteY1" fmla="*/ 568713 h 676508"/>
                <a:gd name="connsiteX2" fmla="*/ 57615 w 960864"/>
                <a:gd name="connsiteY2" fmla="*/ 646771 h 676508"/>
                <a:gd name="connsiteX3" fmla="*/ 1859 w 960864"/>
                <a:gd name="connsiteY3" fmla="*/ 646771 h 67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864" h="676508">
                  <a:moveTo>
                    <a:pt x="960864" y="0"/>
                  </a:moveTo>
                  <a:cubicBezTo>
                    <a:pt x="729476" y="230459"/>
                    <a:pt x="498089" y="460918"/>
                    <a:pt x="347547" y="568713"/>
                  </a:cubicBezTo>
                  <a:cubicBezTo>
                    <a:pt x="197005" y="676508"/>
                    <a:pt x="115230" y="633761"/>
                    <a:pt x="57615" y="646771"/>
                  </a:cubicBezTo>
                  <a:cubicBezTo>
                    <a:pt x="0" y="659781"/>
                    <a:pt x="13010" y="646771"/>
                    <a:pt x="1859" y="6467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4716704" y="5191539"/>
              <a:ext cx="472593" cy="298174"/>
            </a:xfrm>
            <a:custGeom>
              <a:avLst/>
              <a:gdLst>
                <a:gd name="connsiteX0" fmla="*/ 960864 w 960864"/>
                <a:gd name="connsiteY0" fmla="*/ 0 h 676508"/>
                <a:gd name="connsiteX1" fmla="*/ 347547 w 960864"/>
                <a:gd name="connsiteY1" fmla="*/ 568713 h 676508"/>
                <a:gd name="connsiteX2" fmla="*/ 57615 w 960864"/>
                <a:gd name="connsiteY2" fmla="*/ 646771 h 676508"/>
                <a:gd name="connsiteX3" fmla="*/ 1859 w 960864"/>
                <a:gd name="connsiteY3" fmla="*/ 646771 h 67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864" h="676508">
                  <a:moveTo>
                    <a:pt x="960864" y="0"/>
                  </a:moveTo>
                  <a:cubicBezTo>
                    <a:pt x="729476" y="230459"/>
                    <a:pt x="498089" y="460918"/>
                    <a:pt x="347547" y="568713"/>
                  </a:cubicBezTo>
                  <a:cubicBezTo>
                    <a:pt x="197005" y="676508"/>
                    <a:pt x="115230" y="633761"/>
                    <a:pt x="57615" y="646771"/>
                  </a:cubicBezTo>
                  <a:cubicBezTo>
                    <a:pt x="0" y="659781"/>
                    <a:pt x="13010" y="646771"/>
                    <a:pt x="1859" y="6467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69445" y="4793974"/>
              <a:ext cx="94518" cy="496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8200" y="5181600"/>
              <a:ext cx="94518" cy="496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Elbow Connector 58"/>
            <p:cNvCxnSpPr>
              <a:endCxn id="16" idx="1"/>
            </p:cNvCxnSpPr>
            <p:nvPr/>
          </p:nvCxnSpPr>
          <p:spPr>
            <a:xfrm flipV="1">
              <a:off x="3913296" y="4818822"/>
              <a:ext cx="756149" cy="124239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206482" y="4821985"/>
              <a:ext cx="708889" cy="240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km loop</a:t>
              </a:r>
              <a:endParaRPr lang="en-US" dirty="0"/>
            </a:p>
          </p:txBody>
        </p:sp>
        <p:cxnSp>
          <p:nvCxnSpPr>
            <p:cNvPr id="20" name="Elbow Connector 78"/>
            <p:cNvCxnSpPr>
              <a:stCxn id="5" idx="3"/>
            </p:cNvCxnSpPr>
            <p:nvPr/>
          </p:nvCxnSpPr>
          <p:spPr>
            <a:xfrm>
              <a:off x="2421927" y="4257261"/>
              <a:ext cx="897927" cy="745435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81"/>
            <p:cNvCxnSpPr>
              <a:stCxn id="10" idx="3"/>
            </p:cNvCxnSpPr>
            <p:nvPr/>
          </p:nvCxnSpPr>
          <p:spPr>
            <a:xfrm flipV="1">
              <a:off x="2091112" y="5151783"/>
              <a:ext cx="1276001" cy="745435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86"/>
            <p:cNvCxnSpPr>
              <a:endCxn id="28" idx="1"/>
            </p:cNvCxnSpPr>
            <p:nvPr/>
          </p:nvCxnSpPr>
          <p:spPr>
            <a:xfrm rot="16200000" flipH="1">
              <a:off x="3860491" y="5079691"/>
              <a:ext cx="519144" cy="294274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319853" y="4953000"/>
              <a:ext cx="661630" cy="2484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371600" y="3733800"/>
              <a:ext cx="5029200" cy="2590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7200" y="5410200"/>
              <a:ext cx="304800" cy="15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Elbow Connector 30"/>
            <p:cNvCxnSpPr>
              <a:stCxn id="28" idx="3"/>
              <a:endCxn id="17" idx="1"/>
            </p:cNvCxnSpPr>
            <p:nvPr/>
          </p:nvCxnSpPr>
          <p:spPr>
            <a:xfrm flipV="1">
              <a:off x="4572000" y="5206448"/>
              <a:ext cx="76200" cy="279952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810000" y="55626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Polarization </a:t>
              </a:r>
            </a:p>
            <a:p>
              <a:r>
                <a:rPr lang="en-US" dirty="0" smtClean="0"/>
                <a:t>Controller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864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Rotational Stage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276600" y="4038600"/>
            <a:ext cx="457200" cy="304800"/>
            <a:chOff x="6728219" y="2514600"/>
            <a:chExt cx="586981" cy="405840"/>
          </a:xfrm>
        </p:grpSpPr>
        <p:sp>
          <p:nvSpPr>
            <p:cNvPr id="29" name="Rectangle 28"/>
            <p:cNvSpPr/>
            <p:nvPr/>
          </p:nvSpPr>
          <p:spPr>
            <a:xfrm rot="18344618">
              <a:off x="6751603" y="2760500"/>
              <a:ext cx="136556" cy="1833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81800" y="25146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OI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5121629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23915" y="6428835"/>
            <a:ext cx="4019518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Second Iteration of </a:t>
            </a:r>
            <a:r>
              <a:rPr lang="en-US" sz="1600" dirty="0" err="1">
                <a:latin typeface="Arial" pitchFamily="18"/>
                <a:ea typeface="Microsoft YaHei" pitchFamily="2"/>
                <a:cs typeface="Mangal" pitchFamily="2"/>
              </a:rPr>
              <a:t>Sagnac</a:t>
            </a:r>
            <a:r>
              <a:rPr lang="en-US" sz="1600" dirty="0">
                <a:latin typeface="Arial" pitchFamily="18"/>
                <a:ea typeface="Microsoft YaHei" pitchFamily="2"/>
                <a:cs typeface="Mangal" pitchFamily="2"/>
              </a:rPr>
              <a:t> Interferometer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vs. quantitative</a:t>
            </a:r>
          </a:p>
          <a:p>
            <a:r>
              <a:rPr lang="en-US" dirty="0" smtClean="0"/>
              <a:t>Phase shift measurement</a:t>
            </a:r>
          </a:p>
          <a:p>
            <a:pPr lvl="1"/>
            <a:r>
              <a:rPr lang="en-US" dirty="0" smtClean="0"/>
              <a:t>Rotational rate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Modulator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Wrapped PZT cylinder</a:t>
            </a:r>
          </a:p>
          <a:p>
            <a:r>
              <a:rPr lang="en-US" dirty="0" smtClean="0"/>
              <a:t>Expansion causes the fiber to stretch</a:t>
            </a:r>
          </a:p>
          <a:p>
            <a:pPr lvl="1"/>
            <a:r>
              <a:rPr lang="en-US" dirty="0" err="1" smtClean="0"/>
              <a:t>Δr</a:t>
            </a:r>
            <a:r>
              <a:rPr lang="en-US" dirty="0" smtClean="0"/>
              <a:t> = d</a:t>
            </a:r>
            <a:r>
              <a:rPr lang="en-US" sz="2400" baseline="-25000" dirty="0" smtClean="0"/>
              <a:t>33</a:t>
            </a:r>
            <a:r>
              <a:rPr lang="en-US" dirty="0" smtClean="0"/>
              <a:t> (V)</a:t>
            </a:r>
          </a:p>
          <a:p>
            <a:r>
              <a:rPr lang="en-US" dirty="0" smtClean="0"/>
              <a:t>Path length changes, causing a phase shift</a:t>
            </a:r>
          </a:p>
          <a:p>
            <a:r>
              <a:rPr lang="en-US" dirty="0" smtClean="0"/>
              <a:t>Characterize with a Mach-</a:t>
            </a:r>
            <a:r>
              <a:rPr lang="en-US" dirty="0" err="1" smtClean="0"/>
              <a:t>Zehnder</a:t>
            </a:r>
            <a:endParaRPr lang="en-US" dirty="0" smtClean="0"/>
          </a:p>
        </p:txBody>
      </p:sp>
      <p:grpSp>
        <p:nvGrpSpPr>
          <p:cNvPr id="126" name="Group 125"/>
          <p:cNvGrpSpPr/>
          <p:nvPr/>
        </p:nvGrpSpPr>
        <p:grpSpPr>
          <a:xfrm>
            <a:off x="5562600" y="1295400"/>
            <a:ext cx="3276600" cy="3048000"/>
            <a:chOff x="5715000" y="1676400"/>
            <a:chExt cx="3276600" cy="3048000"/>
          </a:xfrm>
        </p:grpSpPr>
        <p:sp>
          <p:nvSpPr>
            <p:cNvPr id="93" name="TextBox 92"/>
            <p:cNvSpPr txBox="1"/>
            <p:nvPr/>
          </p:nvSpPr>
          <p:spPr>
            <a:xfrm>
              <a:off x="83820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715000" y="1676400"/>
              <a:ext cx="2895600" cy="3048000"/>
              <a:chOff x="5715000" y="1752600"/>
              <a:chExt cx="2895600" cy="3048000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5943600" y="3657601"/>
                <a:ext cx="379141" cy="635620"/>
              </a:xfrm>
              <a:custGeom>
                <a:avLst/>
                <a:gdLst>
                  <a:gd name="connsiteX0" fmla="*/ 228600 w 228600"/>
                  <a:gd name="connsiteY0" fmla="*/ 568713 h 568713"/>
                  <a:gd name="connsiteX1" fmla="*/ 105937 w 228600"/>
                  <a:gd name="connsiteY1" fmla="*/ 501805 h 568713"/>
                  <a:gd name="connsiteX2" fmla="*/ 105937 w 228600"/>
                  <a:gd name="connsiteY2" fmla="*/ 501805 h 568713"/>
                  <a:gd name="connsiteX3" fmla="*/ 50181 w 228600"/>
                  <a:gd name="connsiteY3" fmla="*/ 356839 h 568713"/>
                  <a:gd name="connsiteX4" fmla="*/ 39030 w 228600"/>
                  <a:gd name="connsiteY4" fmla="*/ 278781 h 568713"/>
                  <a:gd name="connsiteX5" fmla="*/ 5576 w 228600"/>
                  <a:gd name="connsiteY5" fmla="*/ 55756 h 568713"/>
                  <a:gd name="connsiteX6" fmla="*/ 5576 w 228600"/>
                  <a:gd name="connsiteY6" fmla="*/ 0 h 56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568713">
                    <a:moveTo>
                      <a:pt x="228600" y="568713"/>
                    </a:moveTo>
                    <a:lnTo>
                      <a:pt x="105937" y="501805"/>
                    </a:lnTo>
                    <a:lnTo>
                      <a:pt x="105937" y="501805"/>
                    </a:lnTo>
                    <a:cubicBezTo>
                      <a:pt x="96644" y="477644"/>
                      <a:pt x="61332" y="394010"/>
                      <a:pt x="50181" y="356839"/>
                    </a:cubicBezTo>
                    <a:cubicBezTo>
                      <a:pt x="39030" y="319668"/>
                      <a:pt x="46464" y="328962"/>
                      <a:pt x="39030" y="278781"/>
                    </a:cubicBezTo>
                    <a:cubicBezTo>
                      <a:pt x="31596" y="228601"/>
                      <a:pt x="11152" y="102219"/>
                      <a:pt x="5576" y="55756"/>
                    </a:cubicBezTo>
                    <a:cubicBezTo>
                      <a:pt x="0" y="9293"/>
                      <a:pt x="2788" y="4646"/>
                      <a:pt x="5576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8162693" y="2667000"/>
                <a:ext cx="447907" cy="578005"/>
              </a:xfrm>
              <a:custGeom>
                <a:avLst/>
                <a:gdLst>
                  <a:gd name="connsiteX0" fmla="*/ 0 w 646770"/>
                  <a:gd name="connsiteY0" fmla="*/ 568712 h 568712"/>
                  <a:gd name="connsiteX1" fmla="*/ 256478 w 646770"/>
                  <a:gd name="connsiteY1" fmla="*/ 490653 h 568712"/>
                  <a:gd name="connsiteX2" fmla="*/ 256478 w 646770"/>
                  <a:gd name="connsiteY2" fmla="*/ 490653 h 568712"/>
                  <a:gd name="connsiteX3" fmla="*/ 479502 w 646770"/>
                  <a:gd name="connsiteY3" fmla="*/ 345687 h 568712"/>
                  <a:gd name="connsiteX4" fmla="*/ 646770 w 646770"/>
                  <a:gd name="connsiteY4" fmla="*/ 0 h 56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770" h="568712">
                    <a:moveTo>
                      <a:pt x="0" y="568712"/>
                    </a:moveTo>
                    <a:lnTo>
                      <a:pt x="256478" y="490653"/>
                    </a:lnTo>
                    <a:lnTo>
                      <a:pt x="256478" y="490653"/>
                    </a:lnTo>
                    <a:cubicBezTo>
                      <a:pt x="293649" y="466492"/>
                      <a:pt x="414453" y="427462"/>
                      <a:pt x="479502" y="345687"/>
                    </a:cubicBezTo>
                    <a:cubicBezTo>
                      <a:pt x="544551" y="263912"/>
                      <a:pt x="595660" y="131956"/>
                      <a:pt x="64677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6172200" y="1752600"/>
                <a:ext cx="2286000" cy="3048000"/>
                <a:chOff x="6172200" y="1676400"/>
                <a:chExt cx="2286000" cy="3048000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6324600" y="2438400"/>
                  <a:ext cx="1905000" cy="2286000"/>
                  <a:chOff x="6324600" y="2438400"/>
                  <a:chExt cx="1905000" cy="2286000"/>
                </a:xfrm>
              </p:grpSpPr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6324600" y="2438400"/>
                    <a:ext cx="1905000" cy="2286000"/>
                    <a:chOff x="2895600" y="4343400"/>
                    <a:chExt cx="1905000" cy="2286000"/>
                  </a:xfrm>
                </p:grpSpPr>
                <p:sp>
                  <p:nvSpPr>
                    <p:cNvPr id="4" name="Can 3"/>
                    <p:cNvSpPr/>
                    <p:nvPr/>
                  </p:nvSpPr>
                  <p:spPr>
                    <a:xfrm>
                      <a:off x="2895600" y="4343400"/>
                      <a:ext cx="1841500" cy="2286000"/>
                    </a:xfrm>
                    <a:prstGeom prst="can">
                      <a:avLst>
                        <a:gd name="adj" fmla="val 33955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895600" y="4648200"/>
                      <a:ext cx="1905000" cy="1752600"/>
                      <a:chOff x="5638800" y="4343400"/>
                      <a:chExt cx="1905000" cy="1752600"/>
                    </a:xfrm>
                  </p:grpSpPr>
                  <p:grpSp>
                    <p:nvGrpSpPr>
                      <p:cNvPr id="38" name="Group 37"/>
                      <p:cNvGrpSpPr/>
                      <p:nvPr/>
                    </p:nvGrpSpPr>
                    <p:grpSpPr>
                      <a:xfrm>
                        <a:off x="5638800" y="466725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39" name="Arc 38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" name="Arc 39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1" name="Group 60"/>
                      <p:cNvGrpSpPr/>
                      <p:nvPr/>
                    </p:nvGrpSpPr>
                    <p:grpSpPr>
                      <a:xfrm>
                        <a:off x="5638800" y="476250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62" name="Arc 61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" name="Arc 62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5638800" y="485775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65" name="Arc 64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Arc 65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5638800" y="495300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68" name="Arc 67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" name="Arc 68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69"/>
                      <p:cNvGrpSpPr/>
                      <p:nvPr/>
                    </p:nvGrpSpPr>
                    <p:grpSpPr>
                      <a:xfrm>
                        <a:off x="5638800" y="504825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71" name="Arc 70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" name="Arc 71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72"/>
                      <p:cNvGrpSpPr/>
                      <p:nvPr/>
                    </p:nvGrpSpPr>
                    <p:grpSpPr>
                      <a:xfrm>
                        <a:off x="5638800" y="514350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74" name="Arc 73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" name="Arc 74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6" name="Group 75"/>
                      <p:cNvGrpSpPr/>
                      <p:nvPr/>
                    </p:nvGrpSpPr>
                    <p:grpSpPr>
                      <a:xfrm>
                        <a:off x="5638800" y="523875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77" name="Arc 76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Arc 77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9" name="Group 78"/>
                      <p:cNvGrpSpPr/>
                      <p:nvPr/>
                    </p:nvGrpSpPr>
                    <p:grpSpPr>
                      <a:xfrm>
                        <a:off x="5638800" y="533400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80" name="Arc 79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" name="Arc 80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2" name="Group 81"/>
                      <p:cNvGrpSpPr/>
                      <p:nvPr/>
                    </p:nvGrpSpPr>
                    <p:grpSpPr>
                      <a:xfrm>
                        <a:off x="5638800" y="542925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83" name="Arc 82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Arc 83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6" name="Group 95"/>
                      <p:cNvGrpSpPr/>
                      <p:nvPr/>
                    </p:nvGrpSpPr>
                    <p:grpSpPr>
                      <a:xfrm>
                        <a:off x="5638800" y="457200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97" name="Arc 96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8" name="Arc 97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5638800" y="449580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100" name="Arc 99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1" name="Arc 100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2" name="Group 101"/>
                      <p:cNvGrpSpPr/>
                      <p:nvPr/>
                    </p:nvGrpSpPr>
                    <p:grpSpPr>
                      <a:xfrm>
                        <a:off x="5638800" y="441960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103" name="Arc 102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4" name="Arc 103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5" name="Group 104"/>
                      <p:cNvGrpSpPr/>
                      <p:nvPr/>
                    </p:nvGrpSpPr>
                    <p:grpSpPr>
                      <a:xfrm>
                        <a:off x="5638800" y="4343400"/>
                        <a:ext cx="1905000" cy="666750"/>
                        <a:chOff x="1066800" y="2590800"/>
                        <a:chExt cx="2286000" cy="304800"/>
                      </a:xfrm>
                    </p:grpSpPr>
                    <p:sp>
                      <p:nvSpPr>
                        <p:cNvPr id="106" name="Arc 105"/>
                        <p:cNvSpPr/>
                        <p:nvPr/>
                      </p:nvSpPr>
                      <p:spPr>
                        <a:xfrm flipV="1">
                          <a:off x="1066800" y="2590800"/>
                          <a:ext cx="22098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7" name="Arc 106"/>
                        <p:cNvSpPr/>
                        <p:nvPr/>
                      </p:nvSpPr>
                      <p:spPr>
                        <a:xfrm flipH="1" flipV="1">
                          <a:off x="1066800" y="2590800"/>
                          <a:ext cx="2286000" cy="304800"/>
                        </a:xfrm>
                        <a:prstGeom prst="arc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56" name="Oval 55"/>
                  <p:cNvSpPr/>
                  <p:nvPr/>
                </p:nvSpPr>
                <p:spPr>
                  <a:xfrm>
                    <a:off x="6553200" y="2590800"/>
                    <a:ext cx="13716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6553200" y="1676400"/>
                  <a:ext cx="1828800" cy="382588"/>
                  <a:chOff x="6629400" y="1524000"/>
                  <a:chExt cx="1828800" cy="382588"/>
                </a:xfrm>
              </p:grpSpPr>
              <p:cxnSp>
                <p:nvCxnSpPr>
                  <p:cNvPr id="59" name="Straight Arrow Connector 58"/>
                  <p:cNvCxnSpPr/>
                  <p:nvPr/>
                </p:nvCxnSpPr>
                <p:spPr>
                  <a:xfrm>
                    <a:off x="6705600" y="1905000"/>
                    <a:ext cx="1219200" cy="1588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6629400" y="1524000"/>
                    <a:ext cx="1828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Radial Expansion</a:t>
                    </a:r>
                    <a:endParaRPr lang="en-US" sz="1400" dirty="0"/>
                  </a:p>
                </p:txBody>
              </p:sp>
            </p:grpSp>
            <p:sp>
              <p:nvSpPr>
                <p:cNvPr id="111" name="Arc 110"/>
                <p:cNvSpPr/>
                <p:nvPr/>
              </p:nvSpPr>
              <p:spPr>
                <a:xfrm flipH="1">
                  <a:off x="7620000" y="2209800"/>
                  <a:ext cx="838200" cy="533400"/>
                </a:xfrm>
                <a:prstGeom prst="arc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Arc 111"/>
                <p:cNvSpPr/>
                <p:nvPr/>
              </p:nvSpPr>
              <p:spPr>
                <a:xfrm>
                  <a:off x="6172200" y="2286000"/>
                  <a:ext cx="914400" cy="838200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8001000" y="1981200"/>
                  <a:ext cx="3810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6400800" y="2057400"/>
                  <a:ext cx="152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-</a:t>
                  </a:r>
                </a:p>
              </p:txBody>
            </p:sp>
          </p:grpSp>
          <p:sp>
            <p:nvSpPr>
              <p:cNvPr id="57" name="Freeform 56"/>
              <p:cNvSpPr/>
              <p:nvPr/>
            </p:nvSpPr>
            <p:spPr>
              <a:xfrm>
                <a:off x="8042608" y="3141318"/>
                <a:ext cx="175841" cy="259804"/>
              </a:xfrm>
              <a:custGeom>
                <a:avLst/>
                <a:gdLst>
                  <a:gd name="connsiteX0" fmla="*/ 42026 w 175841"/>
                  <a:gd name="connsiteY0" fmla="*/ 259804 h 259804"/>
                  <a:gd name="connsiteX1" fmla="*/ 42026 w 175841"/>
                  <a:gd name="connsiteY1" fmla="*/ 259804 h 259804"/>
                  <a:gd name="connsiteX2" fmla="*/ 19724 w 175841"/>
                  <a:gd name="connsiteY2" fmla="*/ 92536 h 259804"/>
                  <a:gd name="connsiteX3" fmla="*/ 30875 w 175841"/>
                  <a:gd name="connsiteY3" fmla="*/ 59082 h 259804"/>
                  <a:gd name="connsiteX4" fmla="*/ 64329 w 175841"/>
                  <a:gd name="connsiteY4" fmla="*/ 47931 h 259804"/>
                  <a:gd name="connsiteX5" fmla="*/ 120085 w 175841"/>
                  <a:gd name="connsiteY5" fmla="*/ 14477 h 259804"/>
                  <a:gd name="connsiteX6" fmla="*/ 142387 w 175841"/>
                  <a:gd name="connsiteY6" fmla="*/ 81384 h 259804"/>
                  <a:gd name="connsiteX7" fmla="*/ 175841 w 175841"/>
                  <a:gd name="connsiteY7" fmla="*/ 137141 h 259804"/>
                  <a:gd name="connsiteX8" fmla="*/ 164690 w 175841"/>
                  <a:gd name="connsiteY8" fmla="*/ 192897 h 259804"/>
                  <a:gd name="connsiteX9" fmla="*/ 142387 w 175841"/>
                  <a:gd name="connsiteY9" fmla="*/ 215199 h 259804"/>
                  <a:gd name="connsiteX10" fmla="*/ 42026 w 175841"/>
                  <a:gd name="connsiteY10" fmla="*/ 259804 h 25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41" h="259804">
                    <a:moveTo>
                      <a:pt x="42026" y="259804"/>
                    </a:moveTo>
                    <a:lnTo>
                      <a:pt x="42026" y="259804"/>
                    </a:lnTo>
                    <a:cubicBezTo>
                      <a:pt x="4273" y="159131"/>
                      <a:pt x="0" y="191153"/>
                      <a:pt x="19724" y="92536"/>
                    </a:cubicBezTo>
                    <a:cubicBezTo>
                      <a:pt x="22029" y="81010"/>
                      <a:pt x="22563" y="67394"/>
                      <a:pt x="30875" y="59082"/>
                    </a:cubicBezTo>
                    <a:cubicBezTo>
                      <a:pt x="39187" y="50770"/>
                      <a:pt x="53178" y="51648"/>
                      <a:pt x="64329" y="47931"/>
                    </a:cubicBezTo>
                    <a:cubicBezTo>
                      <a:pt x="69048" y="43212"/>
                      <a:pt x="105608" y="0"/>
                      <a:pt x="120085" y="14477"/>
                    </a:cubicBezTo>
                    <a:cubicBezTo>
                      <a:pt x="136708" y="31100"/>
                      <a:pt x="134953" y="59082"/>
                      <a:pt x="142387" y="81384"/>
                    </a:cubicBezTo>
                    <a:cubicBezTo>
                      <a:pt x="156863" y="124812"/>
                      <a:pt x="145226" y="106526"/>
                      <a:pt x="175841" y="137141"/>
                    </a:cubicBezTo>
                    <a:cubicBezTo>
                      <a:pt x="172124" y="155726"/>
                      <a:pt x="172156" y="175476"/>
                      <a:pt x="164690" y="192897"/>
                    </a:cubicBezTo>
                    <a:cubicBezTo>
                      <a:pt x="160548" y="202560"/>
                      <a:pt x="151791" y="210497"/>
                      <a:pt x="142387" y="215199"/>
                    </a:cubicBezTo>
                    <a:cubicBezTo>
                      <a:pt x="90728" y="241028"/>
                      <a:pt x="58753" y="252370"/>
                      <a:pt x="42026" y="25980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6263423" y="4226312"/>
                <a:ext cx="150197" cy="122664"/>
              </a:xfrm>
              <a:custGeom>
                <a:avLst/>
                <a:gdLst>
                  <a:gd name="connsiteX0" fmla="*/ 25865 w 150197"/>
                  <a:gd name="connsiteY0" fmla="*/ 122664 h 122664"/>
                  <a:gd name="connsiteX1" fmla="*/ 25865 w 150197"/>
                  <a:gd name="connsiteY1" fmla="*/ 122664 h 122664"/>
                  <a:gd name="connsiteX2" fmla="*/ 126226 w 150197"/>
                  <a:gd name="connsiteY2" fmla="*/ 100361 h 122664"/>
                  <a:gd name="connsiteX3" fmla="*/ 126226 w 150197"/>
                  <a:gd name="connsiteY3" fmla="*/ 11151 h 122664"/>
                  <a:gd name="connsiteX4" fmla="*/ 92772 w 150197"/>
                  <a:gd name="connsiteY4" fmla="*/ 0 h 122664"/>
                  <a:gd name="connsiteX5" fmla="*/ 14714 w 150197"/>
                  <a:gd name="connsiteY5" fmla="*/ 11151 h 122664"/>
                  <a:gd name="connsiteX6" fmla="*/ 25865 w 150197"/>
                  <a:gd name="connsiteY6" fmla="*/ 78059 h 122664"/>
                  <a:gd name="connsiteX7" fmla="*/ 25865 w 150197"/>
                  <a:gd name="connsiteY7" fmla="*/ 122664 h 122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197" h="122664">
                    <a:moveTo>
                      <a:pt x="25865" y="122664"/>
                    </a:moveTo>
                    <a:lnTo>
                      <a:pt x="25865" y="122664"/>
                    </a:lnTo>
                    <a:cubicBezTo>
                      <a:pt x="59319" y="115230"/>
                      <a:pt x="95574" y="115687"/>
                      <a:pt x="126226" y="100361"/>
                    </a:cubicBezTo>
                    <a:cubicBezTo>
                      <a:pt x="150197" y="88375"/>
                      <a:pt x="128674" y="14823"/>
                      <a:pt x="126226" y="11151"/>
                    </a:cubicBezTo>
                    <a:cubicBezTo>
                      <a:pt x="119706" y="1371"/>
                      <a:pt x="103923" y="3717"/>
                      <a:pt x="92772" y="0"/>
                    </a:cubicBezTo>
                    <a:lnTo>
                      <a:pt x="14714" y="11151"/>
                    </a:lnTo>
                    <a:cubicBezTo>
                      <a:pt x="0" y="28318"/>
                      <a:pt x="21820" y="55813"/>
                      <a:pt x="25865" y="78059"/>
                    </a:cubicBezTo>
                    <a:cubicBezTo>
                      <a:pt x="29255" y="96707"/>
                      <a:pt x="25865" y="115230"/>
                      <a:pt x="25865" y="12266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715000" y="33528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</a:t>
                </a:r>
                <a:endParaRPr lang="en-US" dirty="0"/>
              </a:p>
            </p:txBody>
          </p:sp>
        </p:grpSp>
      </p:grpSp>
      <p:cxnSp>
        <p:nvCxnSpPr>
          <p:cNvPr id="163" name="Straight Connector 162"/>
          <p:cNvCxnSpPr>
            <a:stCxn id="143" idx="6"/>
            <a:endCxn id="142" idx="6"/>
          </p:cNvCxnSpPr>
          <p:nvPr/>
        </p:nvCxnSpPr>
        <p:spPr>
          <a:xfrm flipH="1" flipV="1">
            <a:off x="7239000" y="3086100"/>
            <a:ext cx="9906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43" idx="2"/>
            <a:endCxn id="142" idx="2"/>
          </p:cNvCxnSpPr>
          <p:nvPr/>
        </p:nvCxnSpPr>
        <p:spPr>
          <a:xfrm rot="10800000" flipH="1">
            <a:off x="6019800" y="3086100"/>
            <a:ext cx="8382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6019800" y="4648200"/>
            <a:ext cx="2209800" cy="1905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858000" y="2895600"/>
            <a:ext cx="381000" cy="381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 rot="16200000" flipH="1">
            <a:off x="6875696" y="3106504"/>
            <a:ext cx="269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H="1">
            <a:off x="6951896" y="3106504"/>
            <a:ext cx="269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6438900" y="5143500"/>
            <a:ext cx="228600" cy="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7505703" y="5143501"/>
            <a:ext cx="228599" cy="1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82862" y="5927515"/>
            <a:ext cx="128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Nonzero voltage</a:t>
            </a:r>
            <a:endParaRPr lang="en-US" sz="1400" dirty="0"/>
          </a:p>
        </p:txBody>
      </p:sp>
      <p:cxnSp>
        <p:nvCxnSpPr>
          <p:cNvPr id="154" name="Straight Connector 153"/>
          <p:cNvCxnSpPr/>
          <p:nvPr/>
        </p:nvCxnSpPr>
        <p:spPr>
          <a:xfrm rot="10800000">
            <a:off x="6248400" y="50292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096000" y="52578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019800" y="57150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096000" y="5943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705600" y="5181600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Zero voltage</a:t>
            </a:r>
            <a:endParaRPr lang="en-US" sz="1400" dirty="0"/>
          </a:p>
        </p:txBody>
      </p:sp>
      <p:cxnSp>
        <p:nvCxnSpPr>
          <p:cNvPr id="183" name="Straight Connector 182"/>
          <p:cNvCxnSpPr/>
          <p:nvPr/>
        </p:nvCxnSpPr>
        <p:spPr>
          <a:xfrm rot="5400000">
            <a:off x="6134101" y="5829299"/>
            <a:ext cx="228599" cy="1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7810501" y="5829299"/>
            <a:ext cx="228599" cy="1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6200000" flipH="1">
            <a:off x="6438902" y="5829299"/>
            <a:ext cx="228600" cy="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 flipH="1">
            <a:off x="7505702" y="5829299"/>
            <a:ext cx="228600" cy="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7620000" y="579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rot="10800000">
            <a:off x="6248400" y="579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561</Words>
  <Application>Microsoft Office PowerPoint</Application>
  <PresentationFormat>On-screen Show (4:3)</PresentationFormat>
  <Paragraphs>153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SagNAC Interferometry</vt:lpstr>
      <vt:lpstr>Overview</vt:lpstr>
      <vt:lpstr>Introduction</vt:lpstr>
      <vt:lpstr>Basic Setup</vt:lpstr>
      <vt:lpstr>Theory</vt:lpstr>
      <vt:lpstr>Second Iteration</vt:lpstr>
      <vt:lpstr>Slide 7</vt:lpstr>
      <vt:lpstr>Improvements</vt:lpstr>
      <vt:lpstr>Phase Modulator</vt:lpstr>
      <vt:lpstr>Mach-Zehnder Interferometer</vt:lpstr>
      <vt:lpstr>PM Obstacles</vt:lpstr>
      <vt:lpstr>PM Obstacles Cont.</vt:lpstr>
      <vt:lpstr>PM Obstacles Cont.</vt:lpstr>
      <vt:lpstr>Third Iteration</vt:lpstr>
      <vt:lpstr>Slide 15</vt:lpstr>
      <vt:lpstr>Data</vt:lpstr>
      <vt:lpstr>System Losses</vt:lpstr>
      <vt:lpstr>CW Rotation</vt:lpstr>
      <vt:lpstr>CCW Rotation</vt:lpstr>
      <vt:lpstr>Data Cont.</vt:lpstr>
      <vt:lpstr>Rotational Rate and Intensity Shift</vt:lpstr>
      <vt:lpstr>Slide 22</vt:lpstr>
      <vt:lpstr>Slide 23</vt:lpstr>
      <vt:lpstr>Slide 24</vt:lpstr>
      <vt:lpstr>Conclusions</vt:lpstr>
      <vt:lpstr>Moving Forward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Muhfuckin SAGNAC</dc:title>
  <dc:creator>Devon</dc:creator>
  <cp:lastModifiedBy>Devon</cp:lastModifiedBy>
  <cp:revision>80</cp:revision>
  <dcterms:created xsi:type="dcterms:W3CDTF">2011-08-18T19:27:39Z</dcterms:created>
  <dcterms:modified xsi:type="dcterms:W3CDTF">2011-08-19T22:33:23Z</dcterms:modified>
</cp:coreProperties>
</file>