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67" r:id="rId4"/>
    <p:sldId id="272" r:id="rId5"/>
    <p:sldId id="262" r:id="rId6"/>
    <p:sldId id="271" r:id="rId7"/>
    <p:sldId id="268" r:id="rId8"/>
    <p:sldId id="259" r:id="rId9"/>
    <p:sldId id="270" r:id="rId10"/>
    <p:sldId id="266" r:id="rId11"/>
    <p:sldId id="274" r:id="rId12"/>
    <p:sldId id="275" r:id="rId13"/>
    <p:sldId id="276" r:id="rId14"/>
    <p:sldId id="278" r:id="rId15"/>
    <p:sldId id="263" r:id="rId16"/>
    <p:sldId id="258" r:id="rId17"/>
    <p:sldId id="260" r:id="rId18"/>
    <p:sldId id="261" r:id="rId19"/>
    <p:sldId id="277" r:id="rId20"/>
    <p:sldId id="279" r:id="rId21"/>
    <p:sldId id="282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6" autoAdjust="0"/>
    <p:restoredTop sz="94605" autoAdjust="0"/>
  </p:normalViewPr>
  <p:slideViewPr>
    <p:cSldViewPr>
      <p:cViewPr>
        <p:scale>
          <a:sx n="50" d="100"/>
          <a:sy n="50" d="100"/>
        </p:scale>
        <p:origin x="-1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848A0-9B9E-449D-9A2F-043B27527157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07FA4-7EEF-4E0D-8082-0115CC37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6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07FA4-7EEF-4E0D-8082-0115CC3793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C823-69DD-42EA-8D61-C44AD5D61FF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BA3B-FF32-46F2-A6C2-16A24107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3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C823-69DD-42EA-8D61-C44AD5D61FF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BA3B-FF32-46F2-A6C2-16A24107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C823-69DD-42EA-8D61-C44AD5D61FF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BA3B-FF32-46F2-A6C2-16A24107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C823-69DD-42EA-8D61-C44AD5D61FF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BA3B-FF32-46F2-A6C2-16A24107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5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C823-69DD-42EA-8D61-C44AD5D61FF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BA3B-FF32-46F2-A6C2-16A24107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6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C823-69DD-42EA-8D61-C44AD5D61FF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BA3B-FF32-46F2-A6C2-16A24107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C823-69DD-42EA-8D61-C44AD5D61FF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BA3B-FF32-46F2-A6C2-16A24107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2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C823-69DD-42EA-8D61-C44AD5D61FF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BA3B-FF32-46F2-A6C2-16A24107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6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C823-69DD-42EA-8D61-C44AD5D61FF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BA3B-FF32-46F2-A6C2-16A24107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2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C823-69DD-42EA-8D61-C44AD5D61FF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BA3B-FF32-46F2-A6C2-16A24107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3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C823-69DD-42EA-8D61-C44AD5D61FF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BA3B-FF32-46F2-A6C2-16A24107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9C823-69DD-42EA-8D61-C44AD5D61FFB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BA3B-FF32-46F2-A6C2-16A24107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8000" contrast="-2000"/>
                    </a14:imgEffect>
                  </a14:imgLayer>
                </a14:imgProps>
              </a:ext>
            </a:extLst>
          </a:blip>
          <a:srcRect l="48324" t="9536" r="8976" b="23303"/>
          <a:stretch/>
        </p:blipFill>
        <p:spPr bwMode="auto">
          <a:xfrm rot="16200000">
            <a:off x="1066800" y="-1219200"/>
            <a:ext cx="7010400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Optical Tweezers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Lincoln Connor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Maria </a:t>
            </a:r>
            <a:r>
              <a:rPr lang="en-US" b="1" dirty="0" err="1" smtClean="0">
                <a:solidFill>
                  <a:schemeClr val="bg1"/>
                </a:solidFill>
              </a:rPr>
              <a:t>Conneran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Quadrant </a:t>
            </a:r>
            <a:r>
              <a:rPr lang="en-US" dirty="0" err="1" smtClean="0"/>
              <a:t>Photodetector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43000"/>
            <a:ext cx="8229600" cy="4525963"/>
          </a:xfrm>
        </p:spPr>
        <p:txBody>
          <a:bodyPr/>
          <a:lstStyle/>
          <a:p>
            <a:r>
              <a:rPr lang="en-US" sz="1800" dirty="0"/>
              <a:t>Silicon (400-1050nm)</a:t>
            </a:r>
          </a:p>
          <a:p>
            <a:r>
              <a:rPr lang="en-US" sz="1800" dirty="0" smtClean="0"/>
              <a:t>X</a:t>
            </a:r>
            <a:r>
              <a:rPr lang="en-US" sz="1800" dirty="0" smtClean="0"/>
              <a:t>, Y, SUM</a:t>
            </a:r>
          </a:p>
          <a:p>
            <a:r>
              <a:rPr lang="en-US" sz="1800" dirty="0" smtClean="0"/>
              <a:t>150kHz </a:t>
            </a:r>
            <a:r>
              <a:rPr lang="en-US" sz="1800" dirty="0" smtClean="0"/>
              <a:t>bandwidth</a:t>
            </a:r>
          </a:p>
          <a:p>
            <a:r>
              <a:rPr lang="en-US" sz="1800" dirty="0" err="1" smtClean="0"/>
              <a:t>Responsivity</a:t>
            </a:r>
            <a:r>
              <a:rPr lang="en-US" sz="1800" dirty="0" smtClean="0"/>
              <a:t>: 0.45A/W</a:t>
            </a:r>
          </a:p>
          <a:p>
            <a:r>
              <a:rPr lang="en-US" sz="1800" dirty="0" smtClean="0"/>
              <a:t>Dark Current of </a:t>
            </a:r>
            <a:r>
              <a:rPr lang="en-US" sz="1800" dirty="0" smtClean="0"/>
              <a:t>5nA</a:t>
            </a:r>
          </a:p>
          <a:p>
            <a:r>
              <a:rPr lang="en-US" sz="1800" dirty="0"/>
              <a:t>Recommended spot size: 1 mm to 3.9 mm</a:t>
            </a: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2628900" cy="339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42471"/>
            <a:ext cx="1676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575"/>
            <a:ext cx="81534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38632"/>
            <a:ext cx="8229600" cy="1143000"/>
          </a:xfrm>
        </p:spPr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3576637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5.37</a:t>
            </a:r>
            <a:r>
              <a:rPr lang="el-GR" sz="2800" dirty="0" smtClean="0"/>
              <a:t>μ</a:t>
            </a:r>
            <a:r>
              <a:rPr lang="en-US" sz="2800" dirty="0" smtClean="0"/>
              <a:t>m/V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73152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Piezoelectric Voltage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7587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LEENKAHN\Faster\Equipotent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84" y="2133600"/>
            <a:ext cx="6306431" cy="395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Equipartition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67000" y="1295400"/>
                <a:ext cx="3047566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𝑘</m:t>
                      </m:r>
                      <m:r>
                        <a:rPr lang="en-US" sz="2000" b="0" i="1" smtClean="0">
                          <a:latin typeface="Cambria Math"/>
                        </a:rPr>
                        <m:t>&lt;(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sSup>
                        <m:sSup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295400"/>
                <a:ext cx="3047566" cy="668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23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Lorentzian</a:t>
            </a:r>
            <a:r>
              <a:rPr lang="en-US" dirty="0" smtClean="0"/>
              <a:t> Fit</a:t>
            </a:r>
            <a:endParaRPr lang="en-US" dirty="0"/>
          </a:p>
        </p:txBody>
      </p:sp>
      <p:pic>
        <p:nvPicPr>
          <p:cNvPr id="9218" name="Picture 2" descr="F:\LEENKAHN\Faster\Lorentzi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452284"/>
            <a:ext cx="7966897" cy="502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55888" y="1452284"/>
                <a:ext cx="1550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</a:rPr>
                        <m:t>𝜋𝛽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888" y="1452284"/>
                <a:ext cx="155055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65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sample preparation</a:t>
            </a:r>
          </a:p>
          <a:p>
            <a:r>
              <a:rPr lang="en-US" dirty="0" smtClean="0"/>
              <a:t>Improve stability</a:t>
            </a:r>
            <a:endParaRPr lang="en-US" dirty="0" smtClean="0"/>
          </a:p>
          <a:p>
            <a:r>
              <a:rPr lang="en-US" dirty="0" smtClean="0"/>
              <a:t>Detection beam</a:t>
            </a:r>
          </a:p>
          <a:p>
            <a:r>
              <a:rPr lang="en-US" dirty="0" smtClean="0"/>
              <a:t>SLM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9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Questions?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" y="1143000"/>
            <a:ext cx="86106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Horizontal Setup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1" y="1422400"/>
            <a:ext cx="8177759" cy="4846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310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Lens System for QPD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Maria\QPD lens 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69" y="1698833"/>
            <a:ext cx="5863031" cy="47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Maria\Optical Tweez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662"/>
            <a:ext cx="9144000" cy="62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Maria\Optical Tweez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662"/>
            <a:ext cx="9144000" cy="62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Maria\Optical Tweez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662"/>
            <a:ext cx="9144000" cy="625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2" y="1447800"/>
            <a:ext cx="70008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  <a:p>
            <a:r>
              <a:rPr lang="en-US" dirty="0" smtClean="0"/>
              <a:t>Optical tweezing theory and results</a:t>
            </a:r>
          </a:p>
          <a:p>
            <a:r>
              <a:rPr lang="en-US" dirty="0"/>
              <a:t>Sample preparation</a:t>
            </a:r>
          </a:p>
          <a:p>
            <a:r>
              <a:rPr lang="en-US" dirty="0" smtClean="0"/>
              <a:t>Quadrant </a:t>
            </a:r>
            <a:r>
              <a:rPr lang="en-US" dirty="0" err="1" smtClean="0"/>
              <a:t>photodetector</a:t>
            </a:r>
            <a:r>
              <a:rPr lang="en-US" dirty="0" smtClean="0"/>
              <a:t> motivation and results</a:t>
            </a:r>
          </a:p>
          <a:p>
            <a:r>
              <a:rPr lang="en-US" dirty="0" smtClean="0"/>
              <a:t>Future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73162"/>
          </a:xfrm>
        </p:spPr>
        <p:txBody>
          <a:bodyPr/>
          <a:lstStyle/>
          <a:p>
            <a:r>
              <a:rPr lang="en-US" dirty="0" smtClean="0"/>
              <a:t>QPD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043363" cy="380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91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96803" y="304800"/>
            <a:ext cx="32766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r="41391"/>
          <a:stretch/>
        </p:blipFill>
        <p:spPr bwMode="auto">
          <a:xfrm>
            <a:off x="4419600" y="533400"/>
            <a:ext cx="416623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152400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GigE Camera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0300"/>
            <a:ext cx="4114800" cy="189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723489"/>
            <a:ext cx="2852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Olympus 100x oil </a:t>
            </a:r>
            <a:r>
              <a:rPr lang="en-US" dirty="0"/>
              <a:t>i</a:t>
            </a:r>
            <a:r>
              <a:rPr lang="en-US" dirty="0" smtClean="0"/>
              <a:t>mmersion</a:t>
            </a:r>
          </a:p>
          <a:p>
            <a:r>
              <a:rPr lang="en-US" dirty="0" smtClean="0"/>
              <a:t>objective 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72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Einstein-Ornstein-</a:t>
            </a:r>
            <a:r>
              <a:rPr lang="en-US" dirty="0" err="1" smtClean="0"/>
              <a:t>Uhlenbeck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6" y="1219200"/>
            <a:ext cx="54197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56" y="1905000"/>
            <a:ext cx="3086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56" y="2895600"/>
            <a:ext cx="33432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6" y="1934528"/>
            <a:ext cx="1885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76" y="2638425"/>
            <a:ext cx="1638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3" y="4724400"/>
            <a:ext cx="7435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8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0"/>
            <a:ext cx="5638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257300"/>
            <a:ext cx="5267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971675"/>
            <a:ext cx="59626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275647"/>
            <a:ext cx="46958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49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CCD imaging of optical trapping</a:t>
            </a:r>
          </a:p>
          <a:p>
            <a:r>
              <a:rPr lang="en-US" dirty="0" smtClean="0"/>
              <a:t>Implement quadrant </a:t>
            </a:r>
            <a:r>
              <a:rPr lang="en-US" dirty="0" err="1"/>
              <a:t>p</a:t>
            </a:r>
            <a:r>
              <a:rPr lang="en-US" dirty="0" err="1" smtClean="0"/>
              <a:t>hotodetector</a:t>
            </a:r>
            <a:endParaRPr lang="en-US" dirty="0" smtClean="0"/>
          </a:p>
          <a:p>
            <a:r>
              <a:rPr lang="en-US" dirty="0" smtClean="0"/>
              <a:t>Reorient </a:t>
            </a:r>
            <a:r>
              <a:rPr lang="en-US" dirty="0"/>
              <a:t>d</a:t>
            </a:r>
            <a:r>
              <a:rPr lang="en-US" dirty="0" smtClean="0"/>
              <a:t>etection wing</a:t>
            </a:r>
          </a:p>
          <a:p>
            <a:r>
              <a:rPr lang="en-US" dirty="0" smtClean="0"/>
              <a:t>Manipulate biological sample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" y="1143000"/>
            <a:ext cx="8610600" cy="541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6243" y="1524000"/>
            <a:ext cx="8266113" cy="4907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Setup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6512"/>
            <a:ext cx="5508625" cy="495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2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Optical Tweezing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Different indices of refraction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Conservation of momentum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Equilibrium</a:t>
            </a:r>
          </a:p>
          <a:p>
            <a:endParaRPr lang="en-US" dirty="0"/>
          </a:p>
        </p:txBody>
      </p:sp>
      <p:pic>
        <p:nvPicPr>
          <p:cNvPr id="3074" name="Picture 2" descr="File:Optical trap unfocuse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4386292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Optical trap focused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08" y="3733800"/>
            <a:ext cx="4386292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351817"/>
              </p:ext>
            </p:extLst>
          </p:nvPr>
        </p:nvGraphicFramePr>
        <p:xfrm>
          <a:off x="-1295400" y="6492240"/>
          <a:ext cx="9753600" cy="365760"/>
        </p:xfrm>
        <a:graphic>
          <a:graphicData uri="http://schemas.openxmlformats.org/drawingml/2006/table">
            <a:tbl>
              <a:tblPr/>
              <a:tblGrid>
                <a:gridCol w="1905000"/>
                <a:gridCol w="7848600"/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R.Koebler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optical trap/optical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tweezer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: explanation with unfocused laser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0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for Optical Tweezers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Hold, measure/apply known force, local viscosity; </a:t>
            </a:r>
          </a:p>
          <a:p>
            <a:pPr marL="0" indent="0">
              <a:buNone/>
            </a:pPr>
            <a:r>
              <a:rPr lang="en-US" dirty="0" err="1" smtClean="0"/>
              <a:t>Parthasarathy</a:t>
            </a:r>
            <a:r>
              <a:rPr lang="en-US" dirty="0" smtClean="0"/>
              <a:t> Lab:		McIntyre Lab: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3276600"/>
            <a:ext cx="406604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46120"/>
            <a:ext cx="3714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5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Trapping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expander </a:t>
            </a:r>
            <a:endParaRPr lang="en-US" dirty="0" smtClean="0"/>
          </a:p>
          <a:p>
            <a:r>
              <a:rPr lang="en-US" dirty="0" smtClean="0"/>
              <a:t>Overfill </a:t>
            </a:r>
            <a:r>
              <a:rPr lang="en-US" dirty="0" smtClean="0"/>
              <a:t>back aperture </a:t>
            </a:r>
          </a:p>
          <a:p>
            <a:r>
              <a:rPr lang="en-US" dirty="0" smtClean="0"/>
              <a:t>Video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Sample Preparation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743200"/>
            <a:ext cx="67056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2971800"/>
            <a:ext cx="584200" cy="1447800"/>
          </a:xfrm>
          <a:prstGeom prst="rect">
            <a:avLst/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00" y="2971800"/>
            <a:ext cx="584200" cy="1447800"/>
          </a:xfrm>
          <a:prstGeom prst="rect">
            <a:avLst/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7050" y="2717800"/>
            <a:ext cx="2044700" cy="1905000"/>
          </a:xfrm>
          <a:prstGeom prst="rect">
            <a:avLst/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Spacer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Sealants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Cleaning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Dilution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Sticky tape wells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Higher viscosity immersion oil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Dilution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447800"/>
            <a:ext cx="1981200" cy="609600"/>
          </a:xfrm>
        </p:spPr>
        <p:txBody>
          <a:bodyPr/>
          <a:lstStyle/>
          <a:p>
            <a:r>
              <a:rPr lang="en-US" dirty="0" smtClean="0"/>
              <a:t>1/1600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6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8" t="3694"/>
          <a:stretch/>
        </p:blipFill>
        <p:spPr bwMode="auto">
          <a:xfrm>
            <a:off x="-30480" y="2383367"/>
            <a:ext cx="4800600" cy="455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83367"/>
            <a:ext cx="4602480" cy="44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29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10859</TotalTime>
  <Words>200</Words>
  <Application>Microsoft Office PowerPoint</Application>
  <PresentationFormat>On-screen Show (4:3)</PresentationFormat>
  <Paragraphs>68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Optical Tweezers </vt:lpstr>
      <vt:lpstr>Outline</vt:lpstr>
      <vt:lpstr>Goals</vt:lpstr>
      <vt:lpstr>Setup</vt:lpstr>
      <vt:lpstr>Optical Tweezing Theory</vt:lpstr>
      <vt:lpstr>Applications for Optical Tweezers</vt:lpstr>
      <vt:lpstr>Optical Trapping </vt:lpstr>
      <vt:lpstr>Sample Preparation</vt:lpstr>
      <vt:lpstr>Dilution</vt:lpstr>
      <vt:lpstr>Quadrant Photodetector </vt:lpstr>
      <vt:lpstr>Calibration</vt:lpstr>
      <vt:lpstr>Equipartition</vt:lpstr>
      <vt:lpstr>Lorentzian Fit</vt:lpstr>
      <vt:lpstr>Suggestions for future work</vt:lpstr>
      <vt:lpstr>Questions?</vt:lpstr>
      <vt:lpstr>Horizontal Setup</vt:lpstr>
      <vt:lpstr>Lens System for QPD</vt:lpstr>
      <vt:lpstr>PowerPoint Presentation</vt:lpstr>
      <vt:lpstr>Data Acquisition</vt:lpstr>
      <vt:lpstr>QPD</vt:lpstr>
      <vt:lpstr>PowerPoint Presentation</vt:lpstr>
      <vt:lpstr>Einstein-Ornstein-Uhlenbeck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Tweezers</dc:title>
  <dc:creator>M</dc:creator>
  <cp:lastModifiedBy>M</cp:lastModifiedBy>
  <cp:revision>42</cp:revision>
  <dcterms:created xsi:type="dcterms:W3CDTF">2013-08-01T20:18:05Z</dcterms:created>
  <dcterms:modified xsi:type="dcterms:W3CDTF">2013-08-16T19:19:24Z</dcterms:modified>
</cp:coreProperties>
</file>